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1"/>
  </p:notesMasterIdLst>
  <p:sldIdLst>
    <p:sldId id="266" r:id="rId5"/>
    <p:sldId id="267" r:id="rId6"/>
    <p:sldId id="268" r:id="rId7"/>
    <p:sldId id="269" r:id="rId8"/>
    <p:sldId id="270" r:id="rId9"/>
    <p:sldId id="271" r:id="rId10"/>
    <p:sldId id="290" r:id="rId11"/>
    <p:sldId id="272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1" r:id="rId28"/>
    <p:sldId id="292" r:id="rId29"/>
    <p:sldId id="28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9" autoAdjust="0"/>
    <p:restoredTop sz="94660"/>
  </p:normalViewPr>
  <p:slideViewPr>
    <p:cSldViewPr snapToGrid="0">
      <p:cViewPr>
        <p:scale>
          <a:sx n="83" d="100"/>
          <a:sy n="83" d="100"/>
        </p:scale>
        <p:origin x="6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90713-25FE-4B9A-A233-9B131F71562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3302139-1B73-4A3B-8974-A46EE3E21549}">
      <dgm:prSet/>
      <dgm:spPr/>
      <dgm:t>
        <a:bodyPr/>
        <a:lstStyle/>
        <a:p>
          <a:r>
            <a:rPr lang="de-DE" baseline="0"/>
            <a:t>Sammelung verschiedener Dienste</a:t>
          </a:r>
          <a:endParaRPr lang="en-US"/>
        </a:p>
      </dgm:t>
    </dgm:pt>
    <dgm:pt modelId="{3DDE5774-3EBC-461F-8E40-54255B85887C}" type="parTrans" cxnId="{402805B8-48AD-4E62-BF14-A0B61853B2A2}">
      <dgm:prSet/>
      <dgm:spPr/>
      <dgm:t>
        <a:bodyPr/>
        <a:lstStyle/>
        <a:p>
          <a:endParaRPr lang="en-US"/>
        </a:p>
      </dgm:t>
    </dgm:pt>
    <dgm:pt modelId="{59F0731C-0C8D-4D48-9A1B-CCBBBC6775DE}" type="sibTrans" cxnId="{402805B8-48AD-4E62-BF14-A0B61853B2A2}">
      <dgm:prSet/>
      <dgm:spPr/>
      <dgm:t>
        <a:bodyPr/>
        <a:lstStyle/>
        <a:p>
          <a:endParaRPr lang="en-US"/>
        </a:p>
      </dgm:t>
    </dgm:pt>
    <dgm:pt modelId="{FA849783-D2DB-4BBC-A66B-58E0CD797FB4}">
      <dgm:prSet/>
      <dgm:spPr/>
      <dgm:t>
        <a:bodyPr/>
        <a:lstStyle/>
        <a:p>
          <a:r>
            <a:rPr lang="de-DE" baseline="0"/>
            <a:t>IaaS, PaaS, SaaS, CaaS</a:t>
          </a:r>
          <a:endParaRPr lang="en-US"/>
        </a:p>
      </dgm:t>
    </dgm:pt>
    <dgm:pt modelId="{43CA1DAA-EACE-4731-AFCF-1244777DE47D}" type="parTrans" cxnId="{ABD7E394-CCD3-44CB-B156-830989EF5F6C}">
      <dgm:prSet/>
      <dgm:spPr/>
      <dgm:t>
        <a:bodyPr/>
        <a:lstStyle/>
        <a:p>
          <a:endParaRPr lang="en-US"/>
        </a:p>
      </dgm:t>
    </dgm:pt>
    <dgm:pt modelId="{98AB1247-AA9D-4FDF-8E21-D00138699CA2}" type="sibTrans" cxnId="{ABD7E394-CCD3-44CB-B156-830989EF5F6C}">
      <dgm:prSet/>
      <dgm:spPr/>
      <dgm:t>
        <a:bodyPr/>
        <a:lstStyle/>
        <a:p>
          <a:endParaRPr lang="en-US"/>
        </a:p>
      </dgm:t>
    </dgm:pt>
    <dgm:pt modelId="{1468513A-06E3-4D91-A9D5-5AC20FCF8088}">
      <dgm:prSet/>
      <dgm:spPr/>
      <dgm:t>
        <a:bodyPr/>
        <a:lstStyle/>
        <a:p>
          <a:r>
            <a:rPr lang="en-US" baseline="0"/>
            <a:t>Einfaches Model</a:t>
          </a:r>
          <a:endParaRPr lang="en-US"/>
        </a:p>
      </dgm:t>
    </dgm:pt>
    <dgm:pt modelId="{2071A1C7-A604-41E7-8039-93D55C67A20C}" type="parTrans" cxnId="{879F666E-2101-4429-A9CB-1E227404E548}">
      <dgm:prSet/>
      <dgm:spPr/>
      <dgm:t>
        <a:bodyPr/>
        <a:lstStyle/>
        <a:p>
          <a:endParaRPr lang="en-US"/>
        </a:p>
      </dgm:t>
    </dgm:pt>
    <dgm:pt modelId="{CBF0EF5C-B2CA-4D99-9F8A-1AF7DBF2CAC8}" type="sibTrans" cxnId="{879F666E-2101-4429-A9CB-1E227404E548}">
      <dgm:prSet/>
      <dgm:spPr/>
      <dgm:t>
        <a:bodyPr/>
        <a:lstStyle/>
        <a:p>
          <a:endParaRPr lang="en-US"/>
        </a:p>
      </dgm:t>
    </dgm:pt>
    <dgm:pt modelId="{2ED89A81-CF58-42A0-A91D-6ADF1D73DFEB}">
      <dgm:prSet/>
      <dgm:spPr/>
      <dgm:t>
        <a:bodyPr/>
        <a:lstStyle/>
        <a:p>
          <a:r>
            <a:rPr lang="en-US" baseline="0"/>
            <a:t>Leichter Zugang</a:t>
          </a:r>
          <a:endParaRPr lang="en-US"/>
        </a:p>
      </dgm:t>
    </dgm:pt>
    <dgm:pt modelId="{304284A1-72EC-43C8-B358-4298326722EE}" type="parTrans" cxnId="{034F9FA0-0372-4438-BEED-88B11DBA663B}">
      <dgm:prSet/>
      <dgm:spPr/>
      <dgm:t>
        <a:bodyPr/>
        <a:lstStyle/>
        <a:p>
          <a:endParaRPr lang="en-US"/>
        </a:p>
      </dgm:t>
    </dgm:pt>
    <dgm:pt modelId="{94DB0862-A545-4E77-B45E-216DB1E0924E}" type="sibTrans" cxnId="{034F9FA0-0372-4438-BEED-88B11DBA663B}">
      <dgm:prSet/>
      <dgm:spPr/>
      <dgm:t>
        <a:bodyPr/>
        <a:lstStyle/>
        <a:p>
          <a:endParaRPr lang="en-US"/>
        </a:p>
      </dgm:t>
    </dgm:pt>
    <dgm:pt modelId="{C73B9C63-C9A3-4641-B4AD-4673F4487E14}">
      <dgm:prSet/>
      <dgm:spPr/>
      <dgm:t>
        <a:bodyPr/>
        <a:lstStyle/>
        <a:p>
          <a:r>
            <a:rPr lang="en-US" baseline="0"/>
            <a:t>Verschiedene Preismodelle</a:t>
          </a:r>
          <a:endParaRPr lang="en-US"/>
        </a:p>
      </dgm:t>
    </dgm:pt>
    <dgm:pt modelId="{D8D2247D-DC1A-4E0F-9A1E-405ABB28EFD5}" type="parTrans" cxnId="{11FADB68-C5A2-4D92-8976-BE36D522A3C1}">
      <dgm:prSet/>
      <dgm:spPr/>
      <dgm:t>
        <a:bodyPr/>
        <a:lstStyle/>
        <a:p>
          <a:endParaRPr lang="en-US"/>
        </a:p>
      </dgm:t>
    </dgm:pt>
    <dgm:pt modelId="{24C75E35-22FB-4D40-8723-AA8E08BC4038}" type="sibTrans" cxnId="{11FADB68-C5A2-4D92-8976-BE36D522A3C1}">
      <dgm:prSet/>
      <dgm:spPr/>
      <dgm:t>
        <a:bodyPr/>
        <a:lstStyle/>
        <a:p>
          <a:endParaRPr lang="en-US"/>
        </a:p>
      </dgm:t>
    </dgm:pt>
    <dgm:pt modelId="{DF6DBB6C-B2F4-4CE3-99DC-C5E83D84F933}" type="pres">
      <dgm:prSet presAssocID="{A8690713-25FE-4B9A-A233-9B131F71562B}" presName="linear" presStyleCnt="0">
        <dgm:presLayoutVars>
          <dgm:animLvl val="lvl"/>
          <dgm:resizeHandles val="exact"/>
        </dgm:presLayoutVars>
      </dgm:prSet>
      <dgm:spPr/>
    </dgm:pt>
    <dgm:pt modelId="{6C2072FE-0604-43C9-A959-0E11F1D8A513}" type="pres">
      <dgm:prSet presAssocID="{63302139-1B73-4A3B-8974-A46EE3E2154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417DC0-2EE6-423D-A813-E1F24C2C0BDD}" type="pres">
      <dgm:prSet presAssocID="{59F0731C-0C8D-4D48-9A1B-CCBBBC6775DE}" presName="spacer" presStyleCnt="0"/>
      <dgm:spPr/>
    </dgm:pt>
    <dgm:pt modelId="{EEB1C85A-CF1F-432B-81E4-701CFB81D49D}" type="pres">
      <dgm:prSet presAssocID="{FA849783-D2DB-4BBC-A66B-58E0CD797FB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B68C620-E756-46AB-B24C-C1ECFA82CDD4}" type="pres">
      <dgm:prSet presAssocID="{98AB1247-AA9D-4FDF-8E21-D00138699CA2}" presName="spacer" presStyleCnt="0"/>
      <dgm:spPr/>
    </dgm:pt>
    <dgm:pt modelId="{543E6C94-6238-49EB-A911-C8E2FB8C4ECD}" type="pres">
      <dgm:prSet presAssocID="{1468513A-06E3-4D91-A9D5-5AC20FCF808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FF196A0-1AEB-42F2-BE35-573CA87A617D}" type="pres">
      <dgm:prSet presAssocID="{CBF0EF5C-B2CA-4D99-9F8A-1AF7DBF2CAC8}" presName="spacer" presStyleCnt="0"/>
      <dgm:spPr/>
    </dgm:pt>
    <dgm:pt modelId="{2C317F3C-A04D-4F55-98CD-FD9BADDB4D17}" type="pres">
      <dgm:prSet presAssocID="{2ED89A81-CF58-42A0-A91D-6ADF1D73DFE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98507A6-4186-432D-A57F-10FE15490B17}" type="pres">
      <dgm:prSet presAssocID="{94DB0862-A545-4E77-B45E-216DB1E0924E}" presName="spacer" presStyleCnt="0"/>
      <dgm:spPr/>
    </dgm:pt>
    <dgm:pt modelId="{A697B150-3F44-4CF4-A7C6-0AA6B77E9F35}" type="pres">
      <dgm:prSet presAssocID="{C73B9C63-C9A3-4641-B4AD-4673F4487E1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403753C-0DE1-45C7-A616-AB76370BA60E}" type="presOf" srcId="{A8690713-25FE-4B9A-A233-9B131F71562B}" destId="{DF6DBB6C-B2F4-4CE3-99DC-C5E83D84F933}" srcOrd="0" destOrd="0" presId="urn:microsoft.com/office/officeart/2005/8/layout/vList2"/>
    <dgm:cxn modelId="{CEF5B941-6CDB-4C4F-889D-08659C43C2B6}" type="presOf" srcId="{1468513A-06E3-4D91-A9D5-5AC20FCF8088}" destId="{543E6C94-6238-49EB-A911-C8E2FB8C4ECD}" srcOrd="0" destOrd="0" presId="urn:microsoft.com/office/officeart/2005/8/layout/vList2"/>
    <dgm:cxn modelId="{11FADB68-C5A2-4D92-8976-BE36D522A3C1}" srcId="{A8690713-25FE-4B9A-A233-9B131F71562B}" destId="{C73B9C63-C9A3-4641-B4AD-4673F4487E14}" srcOrd="4" destOrd="0" parTransId="{D8D2247D-DC1A-4E0F-9A1E-405ABB28EFD5}" sibTransId="{24C75E35-22FB-4D40-8723-AA8E08BC4038}"/>
    <dgm:cxn modelId="{0255326E-57D3-42CC-A602-46DAEDFA87DA}" type="presOf" srcId="{63302139-1B73-4A3B-8974-A46EE3E21549}" destId="{6C2072FE-0604-43C9-A959-0E11F1D8A513}" srcOrd="0" destOrd="0" presId="urn:microsoft.com/office/officeart/2005/8/layout/vList2"/>
    <dgm:cxn modelId="{879F666E-2101-4429-A9CB-1E227404E548}" srcId="{A8690713-25FE-4B9A-A233-9B131F71562B}" destId="{1468513A-06E3-4D91-A9D5-5AC20FCF8088}" srcOrd="2" destOrd="0" parTransId="{2071A1C7-A604-41E7-8039-93D55C67A20C}" sibTransId="{CBF0EF5C-B2CA-4D99-9F8A-1AF7DBF2CAC8}"/>
    <dgm:cxn modelId="{ABD7E394-CCD3-44CB-B156-830989EF5F6C}" srcId="{A8690713-25FE-4B9A-A233-9B131F71562B}" destId="{FA849783-D2DB-4BBC-A66B-58E0CD797FB4}" srcOrd="1" destOrd="0" parTransId="{43CA1DAA-EACE-4731-AFCF-1244777DE47D}" sibTransId="{98AB1247-AA9D-4FDF-8E21-D00138699CA2}"/>
    <dgm:cxn modelId="{034F9FA0-0372-4438-BEED-88B11DBA663B}" srcId="{A8690713-25FE-4B9A-A233-9B131F71562B}" destId="{2ED89A81-CF58-42A0-A91D-6ADF1D73DFEB}" srcOrd="3" destOrd="0" parTransId="{304284A1-72EC-43C8-B358-4298326722EE}" sibTransId="{94DB0862-A545-4E77-B45E-216DB1E0924E}"/>
    <dgm:cxn modelId="{402805B8-48AD-4E62-BF14-A0B61853B2A2}" srcId="{A8690713-25FE-4B9A-A233-9B131F71562B}" destId="{63302139-1B73-4A3B-8974-A46EE3E21549}" srcOrd="0" destOrd="0" parTransId="{3DDE5774-3EBC-461F-8E40-54255B85887C}" sibTransId="{59F0731C-0C8D-4D48-9A1B-CCBBBC6775DE}"/>
    <dgm:cxn modelId="{EE5500C3-53F1-4BEE-BB69-CFB6DCB92428}" type="presOf" srcId="{FA849783-D2DB-4BBC-A66B-58E0CD797FB4}" destId="{EEB1C85A-CF1F-432B-81E4-701CFB81D49D}" srcOrd="0" destOrd="0" presId="urn:microsoft.com/office/officeart/2005/8/layout/vList2"/>
    <dgm:cxn modelId="{BC75FDC4-CDE3-49B2-A6CC-889E510DEFF4}" type="presOf" srcId="{C73B9C63-C9A3-4641-B4AD-4673F4487E14}" destId="{A697B150-3F44-4CF4-A7C6-0AA6B77E9F35}" srcOrd="0" destOrd="0" presId="urn:microsoft.com/office/officeart/2005/8/layout/vList2"/>
    <dgm:cxn modelId="{087BBCDD-297B-453F-A6E0-F39B5D6D842E}" type="presOf" srcId="{2ED89A81-CF58-42A0-A91D-6ADF1D73DFEB}" destId="{2C317F3C-A04D-4F55-98CD-FD9BADDB4D17}" srcOrd="0" destOrd="0" presId="urn:microsoft.com/office/officeart/2005/8/layout/vList2"/>
    <dgm:cxn modelId="{7DD444A5-4B85-4ADC-9A0E-2807274540F6}" type="presParOf" srcId="{DF6DBB6C-B2F4-4CE3-99DC-C5E83D84F933}" destId="{6C2072FE-0604-43C9-A959-0E11F1D8A513}" srcOrd="0" destOrd="0" presId="urn:microsoft.com/office/officeart/2005/8/layout/vList2"/>
    <dgm:cxn modelId="{329A8C4E-0DC7-4062-AAE1-2F944E32ED17}" type="presParOf" srcId="{DF6DBB6C-B2F4-4CE3-99DC-C5E83D84F933}" destId="{D4417DC0-2EE6-423D-A813-E1F24C2C0BDD}" srcOrd="1" destOrd="0" presId="urn:microsoft.com/office/officeart/2005/8/layout/vList2"/>
    <dgm:cxn modelId="{B8A6D1F2-3E6C-4F11-9522-333C5CF8D262}" type="presParOf" srcId="{DF6DBB6C-B2F4-4CE3-99DC-C5E83D84F933}" destId="{EEB1C85A-CF1F-432B-81E4-701CFB81D49D}" srcOrd="2" destOrd="0" presId="urn:microsoft.com/office/officeart/2005/8/layout/vList2"/>
    <dgm:cxn modelId="{BFE2343F-16B8-410D-9C32-0272994949FD}" type="presParOf" srcId="{DF6DBB6C-B2F4-4CE3-99DC-C5E83D84F933}" destId="{5B68C620-E756-46AB-B24C-C1ECFA82CDD4}" srcOrd="3" destOrd="0" presId="urn:microsoft.com/office/officeart/2005/8/layout/vList2"/>
    <dgm:cxn modelId="{7321ACC7-6470-4837-B14B-89F01A4F1AE1}" type="presParOf" srcId="{DF6DBB6C-B2F4-4CE3-99DC-C5E83D84F933}" destId="{543E6C94-6238-49EB-A911-C8E2FB8C4ECD}" srcOrd="4" destOrd="0" presId="urn:microsoft.com/office/officeart/2005/8/layout/vList2"/>
    <dgm:cxn modelId="{ACD7C43E-80D4-4F82-84AF-A162428847FA}" type="presParOf" srcId="{DF6DBB6C-B2F4-4CE3-99DC-C5E83D84F933}" destId="{BFF196A0-1AEB-42F2-BE35-573CA87A617D}" srcOrd="5" destOrd="0" presId="urn:microsoft.com/office/officeart/2005/8/layout/vList2"/>
    <dgm:cxn modelId="{E7B87216-D493-4375-AA5C-9C8E3F578105}" type="presParOf" srcId="{DF6DBB6C-B2F4-4CE3-99DC-C5E83D84F933}" destId="{2C317F3C-A04D-4F55-98CD-FD9BADDB4D17}" srcOrd="6" destOrd="0" presId="urn:microsoft.com/office/officeart/2005/8/layout/vList2"/>
    <dgm:cxn modelId="{8E9FB0EA-ED3E-4B5B-B4E4-CFE5AA1D078E}" type="presParOf" srcId="{DF6DBB6C-B2F4-4CE3-99DC-C5E83D84F933}" destId="{698507A6-4186-432D-A57F-10FE15490B17}" srcOrd="7" destOrd="0" presId="urn:microsoft.com/office/officeart/2005/8/layout/vList2"/>
    <dgm:cxn modelId="{5250E3FA-EB04-4C03-84BE-B0D557F73615}" type="presParOf" srcId="{DF6DBB6C-B2F4-4CE3-99DC-C5E83D84F933}" destId="{A697B150-3F44-4CF4-A7C6-0AA6B77E9F3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1F04B9-E6A6-4A6A-9C06-BE4A0DB8E2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5B62DAA-510D-4B56-BDDB-6415697FDF2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 dirty="0"/>
            <a:t>Private Cloud – On Premise Cloud</a:t>
          </a:r>
          <a:endParaRPr lang="en-US" dirty="0"/>
        </a:p>
      </dgm:t>
    </dgm:pt>
    <dgm:pt modelId="{E7069399-01C0-4237-BD0E-AB2ACB21FBF3}" type="parTrans" cxnId="{13BEC36B-4710-4923-AE42-58B1051F8C9E}">
      <dgm:prSet/>
      <dgm:spPr/>
      <dgm:t>
        <a:bodyPr/>
        <a:lstStyle/>
        <a:p>
          <a:endParaRPr lang="en-US"/>
        </a:p>
      </dgm:t>
    </dgm:pt>
    <dgm:pt modelId="{08D82E75-787D-40B5-BD0E-70B4554A32F8}" type="sibTrans" cxnId="{13BEC36B-4710-4923-AE42-58B1051F8C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4C887A-1977-437B-8548-27C9D9CBAF8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/>
            <a:t>Goverment Cloud – für Regierungen</a:t>
          </a:r>
          <a:endParaRPr lang="en-US"/>
        </a:p>
      </dgm:t>
    </dgm:pt>
    <dgm:pt modelId="{D6FE4F08-38AF-4E97-B0B4-5984E5BD5156}" type="parTrans" cxnId="{55F499FD-F7C4-43C9-86EF-233D595500EF}">
      <dgm:prSet/>
      <dgm:spPr/>
      <dgm:t>
        <a:bodyPr/>
        <a:lstStyle/>
        <a:p>
          <a:endParaRPr lang="en-US"/>
        </a:p>
      </dgm:t>
    </dgm:pt>
    <dgm:pt modelId="{CDEA6018-D441-4937-B626-A43DB792F6C2}" type="sibTrans" cxnId="{55F499FD-F7C4-43C9-86EF-233D595500E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335695-9806-4E9F-A749-AA7CD6DFA95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 dirty="0"/>
            <a:t>Public Cloud – meist genutzt</a:t>
          </a:r>
          <a:endParaRPr lang="en-US" dirty="0"/>
        </a:p>
      </dgm:t>
    </dgm:pt>
    <dgm:pt modelId="{8BCF3BBF-B812-4078-A1E3-E6C86057DF5E}" type="parTrans" cxnId="{EA08A409-ED33-40FE-A451-41095D7B7B45}">
      <dgm:prSet/>
      <dgm:spPr/>
      <dgm:t>
        <a:bodyPr/>
        <a:lstStyle/>
        <a:p>
          <a:endParaRPr lang="en-US"/>
        </a:p>
      </dgm:t>
    </dgm:pt>
    <dgm:pt modelId="{09B69A83-802C-4943-AF76-9A144FF9824C}" type="sibTrans" cxnId="{EA08A409-ED33-40FE-A451-41095D7B7B4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98B794-D503-4DFF-B2B7-11C968DD441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 dirty="0"/>
            <a:t>Hybrid Cloud – private Cloud + public Cloud +                  	            eigenes DC</a:t>
          </a:r>
          <a:endParaRPr lang="en-US" dirty="0"/>
        </a:p>
      </dgm:t>
    </dgm:pt>
    <dgm:pt modelId="{BCC6DE07-7E21-44A4-B9F3-AF52D8C1A407}" type="parTrans" cxnId="{AF27DB6B-86E7-44F7-B771-3C80563B90DE}">
      <dgm:prSet/>
      <dgm:spPr/>
      <dgm:t>
        <a:bodyPr/>
        <a:lstStyle/>
        <a:p>
          <a:endParaRPr lang="en-US"/>
        </a:p>
      </dgm:t>
    </dgm:pt>
    <dgm:pt modelId="{336A21C9-6F96-4490-B731-57ED263FBC3C}" type="sibTrans" cxnId="{AF27DB6B-86E7-44F7-B771-3C80563B90D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09100A-D171-46F4-A3D8-DC01FA764E5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/>
            <a:t>Mutli Cloud – public Cloud verschiedener Anbieter</a:t>
          </a:r>
          <a:endParaRPr lang="en-US"/>
        </a:p>
      </dgm:t>
    </dgm:pt>
    <dgm:pt modelId="{1AFD27AA-A9BE-4427-9126-938BDDF03CFD}" type="parTrans" cxnId="{78A04076-F8DB-4AFD-93FD-640E03BABC8E}">
      <dgm:prSet/>
      <dgm:spPr/>
      <dgm:t>
        <a:bodyPr/>
        <a:lstStyle/>
        <a:p>
          <a:endParaRPr lang="en-US"/>
        </a:p>
      </dgm:t>
    </dgm:pt>
    <dgm:pt modelId="{16C91F9D-4C54-4E27-A705-674290AC1A81}" type="sibTrans" cxnId="{78A04076-F8DB-4AFD-93FD-640E03BABC8E}">
      <dgm:prSet/>
      <dgm:spPr/>
      <dgm:t>
        <a:bodyPr/>
        <a:lstStyle/>
        <a:p>
          <a:endParaRPr lang="en-US"/>
        </a:p>
      </dgm:t>
    </dgm:pt>
    <dgm:pt modelId="{E48CDD93-467F-4DB2-81C4-F7532F305FC5}" type="pres">
      <dgm:prSet presAssocID="{5D1F04B9-E6A6-4A6A-9C06-BE4A0DB8E203}" presName="root" presStyleCnt="0">
        <dgm:presLayoutVars>
          <dgm:dir/>
          <dgm:resizeHandles val="exact"/>
        </dgm:presLayoutVars>
      </dgm:prSet>
      <dgm:spPr/>
    </dgm:pt>
    <dgm:pt modelId="{BF748AE5-D32A-4A07-A534-9BCF65AF9EA6}" type="pres">
      <dgm:prSet presAssocID="{25B62DAA-510D-4B56-BDDB-6415697FDF25}" presName="compNode" presStyleCnt="0"/>
      <dgm:spPr/>
    </dgm:pt>
    <dgm:pt modelId="{66D17E8A-E432-4238-B24B-A0AFE59F3AC8}" type="pres">
      <dgm:prSet presAssocID="{25B62DAA-510D-4B56-BDDB-6415697FDF25}" presName="bgRect" presStyleLbl="bgShp" presStyleIdx="0" presStyleCnt="5" custLinFactY="100000" custLinFactNeighborY="150040"/>
      <dgm:spPr/>
    </dgm:pt>
    <dgm:pt modelId="{8811A891-B39C-4775-8BB2-FA9D1D9DAEEB}" type="pres">
      <dgm:prSet presAssocID="{25B62DAA-510D-4B56-BDDB-6415697FDF25}" presName="iconRect" presStyleLbl="node1" presStyleIdx="0" presStyleCnt="5" custLinFactY="200000" custLinFactNeighborX="1856" custLinFactNeighborY="25465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A2992BB-DF5B-4149-BFE7-E6B31772E6B5}" type="pres">
      <dgm:prSet presAssocID="{25B62DAA-510D-4B56-BDDB-6415697FDF25}" presName="spaceRect" presStyleCnt="0"/>
      <dgm:spPr/>
    </dgm:pt>
    <dgm:pt modelId="{1F97703A-355B-400B-B738-1164955141AF}" type="pres">
      <dgm:prSet presAssocID="{25B62DAA-510D-4B56-BDDB-6415697FDF25}" presName="parTx" presStyleLbl="revTx" presStyleIdx="0" presStyleCnt="5" custLinFactY="100000" custLinFactNeighborY="150040">
        <dgm:presLayoutVars>
          <dgm:chMax val="0"/>
          <dgm:chPref val="0"/>
        </dgm:presLayoutVars>
      </dgm:prSet>
      <dgm:spPr/>
    </dgm:pt>
    <dgm:pt modelId="{A24C1989-BD3F-4F64-B2B8-2FAE8B4EFDBC}" type="pres">
      <dgm:prSet presAssocID="{08D82E75-787D-40B5-BD0E-70B4554A32F8}" presName="sibTrans" presStyleCnt="0"/>
      <dgm:spPr/>
    </dgm:pt>
    <dgm:pt modelId="{BEDCB72E-CD67-4883-9746-3C0B985EAAA1}" type="pres">
      <dgm:prSet presAssocID="{4A4C887A-1977-437B-8548-27C9D9CBAF84}" presName="compNode" presStyleCnt="0"/>
      <dgm:spPr/>
    </dgm:pt>
    <dgm:pt modelId="{97F220CC-2B1B-4788-83EC-5B80DC0D12E5}" type="pres">
      <dgm:prSet presAssocID="{4A4C887A-1977-437B-8548-27C9D9CBAF84}" presName="bgRect" presStyleLbl="bgShp" presStyleIdx="1" presStyleCnt="5"/>
      <dgm:spPr/>
    </dgm:pt>
    <dgm:pt modelId="{3DFB8554-8C81-497C-9810-AEE9519FF70E}" type="pres">
      <dgm:prSet presAssocID="{4A4C887A-1977-437B-8548-27C9D9CBAF8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D9EB11C8-D4A1-4CF1-A490-E447645EFDB9}" type="pres">
      <dgm:prSet presAssocID="{4A4C887A-1977-437B-8548-27C9D9CBAF84}" presName="spaceRect" presStyleCnt="0"/>
      <dgm:spPr/>
    </dgm:pt>
    <dgm:pt modelId="{BD80A967-2989-40DD-B6BB-F83F9ECC0C0F}" type="pres">
      <dgm:prSet presAssocID="{4A4C887A-1977-437B-8548-27C9D9CBAF84}" presName="parTx" presStyleLbl="revTx" presStyleIdx="1" presStyleCnt="5">
        <dgm:presLayoutVars>
          <dgm:chMax val="0"/>
          <dgm:chPref val="0"/>
        </dgm:presLayoutVars>
      </dgm:prSet>
      <dgm:spPr/>
    </dgm:pt>
    <dgm:pt modelId="{01C91A7A-044B-4A60-BD0A-EF2E0F9D5AFB}" type="pres">
      <dgm:prSet presAssocID="{CDEA6018-D441-4937-B626-A43DB792F6C2}" presName="sibTrans" presStyleCnt="0"/>
      <dgm:spPr/>
    </dgm:pt>
    <dgm:pt modelId="{094B2496-BC70-43BA-A8DD-6E6611BCF0E4}" type="pres">
      <dgm:prSet presAssocID="{86335695-9806-4E9F-A749-AA7CD6DFA95A}" presName="compNode" presStyleCnt="0"/>
      <dgm:spPr/>
    </dgm:pt>
    <dgm:pt modelId="{042ACFD4-AFF2-428D-8DBE-37BF73D0C5F6}" type="pres">
      <dgm:prSet presAssocID="{86335695-9806-4E9F-A749-AA7CD6DFA95A}" presName="bgRect" presStyleLbl="bgShp" presStyleIdx="2" presStyleCnt="5" custLinFactY="-100000" custLinFactNeighborY="-150470"/>
      <dgm:spPr/>
    </dgm:pt>
    <dgm:pt modelId="{09C9781C-29A6-4802-BC55-6C3EDDBC7D40}" type="pres">
      <dgm:prSet presAssocID="{86335695-9806-4E9F-A749-AA7CD6DFA95A}" presName="iconRect" presStyleLbl="node1" presStyleIdx="2" presStyleCnt="5" custLinFactY="-200000" custLinFactNeighborY="-25542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5ED1F46-BE29-4A66-8971-B502EED9A2D0}" type="pres">
      <dgm:prSet presAssocID="{86335695-9806-4E9F-A749-AA7CD6DFA95A}" presName="spaceRect" presStyleCnt="0"/>
      <dgm:spPr/>
    </dgm:pt>
    <dgm:pt modelId="{CF8654D1-1EF8-499E-8B11-E86BBBB0AFE1}" type="pres">
      <dgm:prSet presAssocID="{86335695-9806-4E9F-A749-AA7CD6DFA95A}" presName="parTx" presStyleLbl="revTx" presStyleIdx="2" presStyleCnt="5" custLinFactY="-100000" custLinFactNeighborY="-150470">
        <dgm:presLayoutVars>
          <dgm:chMax val="0"/>
          <dgm:chPref val="0"/>
        </dgm:presLayoutVars>
      </dgm:prSet>
      <dgm:spPr/>
    </dgm:pt>
    <dgm:pt modelId="{87015374-2220-4DC2-800A-09770B6B31EB}" type="pres">
      <dgm:prSet presAssocID="{09B69A83-802C-4943-AF76-9A144FF9824C}" presName="sibTrans" presStyleCnt="0"/>
      <dgm:spPr/>
    </dgm:pt>
    <dgm:pt modelId="{83F94380-83A6-4B19-8F5C-5E0E86618C05}" type="pres">
      <dgm:prSet presAssocID="{FD98B794-D503-4DFF-B2B7-11C968DD441F}" presName="compNode" presStyleCnt="0"/>
      <dgm:spPr/>
    </dgm:pt>
    <dgm:pt modelId="{09D7121F-9153-44DB-8568-829A77F0249C}" type="pres">
      <dgm:prSet presAssocID="{FD98B794-D503-4DFF-B2B7-11C968DD441F}" presName="bgRect" presStyleLbl="bgShp" presStyleIdx="3" presStyleCnt="5"/>
      <dgm:spPr/>
    </dgm:pt>
    <dgm:pt modelId="{40F8605C-186A-49AF-A399-84C5E855D7A0}" type="pres">
      <dgm:prSet presAssocID="{FD98B794-D503-4DFF-B2B7-11C968DD441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A682C75B-BF66-4F3B-B0E3-653380495316}" type="pres">
      <dgm:prSet presAssocID="{FD98B794-D503-4DFF-B2B7-11C968DD441F}" presName="spaceRect" presStyleCnt="0"/>
      <dgm:spPr/>
    </dgm:pt>
    <dgm:pt modelId="{14195C3E-9479-4585-8CD1-FDBD91383DBF}" type="pres">
      <dgm:prSet presAssocID="{FD98B794-D503-4DFF-B2B7-11C968DD441F}" presName="parTx" presStyleLbl="revTx" presStyleIdx="3" presStyleCnt="5">
        <dgm:presLayoutVars>
          <dgm:chMax val="0"/>
          <dgm:chPref val="0"/>
        </dgm:presLayoutVars>
      </dgm:prSet>
      <dgm:spPr/>
    </dgm:pt>
    <dgm:pt modelId="{4B5205C5-30E2-4260-9FA1-CA9362E78E96}" type="pres">
      <dgm:prSet presAssocID="{336A21C9-6F96-4490-B731-57ED263FBC3C}" presName="sibTrans" presStyleCnt="0"/>
      <dgm:spPr/>
    </dgm:pt>
    <dgm:pt modelId="{5D31065E-A52E-46E3-AE76-7ECF750791D2}" type="pres">
      <dgm:prSet presAssocID="{BE09100A-D171-46F4-A3D8-DC01FA764E5D}" presName="compNode" presStyleCnt="0"/>
      <dgm:spPr/>
    </dgm:pt>
    <dgm:pt modelId="{7191B46E-D3F9-4B47-960E-80A9EB9775A3}" type="pres">
      <dgm:prSet presAssocID="{BE09100A-D171-46F4-A3D8-DC01FA764E5D}" presName="bgRect" presStyleLbl="bgShp" presStyleIdx="4" presStyleCnt="5"/>
      <dgm:spPr/>
    </dgm:pt>
    <dgm:pt modelId="{4D89389C-F440-4A33-846E-64486CDBB17B}" type="pres">
      <dgm:prSet presAssocID="{BE09100A-D171-46F4-A3D8-DC01FA764E5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094279B-B2A0-477C-AB22-772496E66C97}" type="pres">
      <dgm:prSet presAssocID="{BE09100A-D171-46F4-A3D8-DC01FA764E5D}" presName="spaceRect" presStyleCnt="0"/>
      <dgm:spPr/>
    </dgm:pt>
    <dgm:pt modelId="{7404A914-B65A-4DB6-BBAC-313CECFBD207}" type="pres">
      <dgm:prSet presAssocID="{BE09100A-D171-46F4-A3D8-DC01FA764E5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9204E07-F2BA-4803-BFCE-2B4EB7FE9583}" type="presOf" srcId="{FD98B794-D503-4DFF-B2B7-11C968DD441F}" destId="{14195C3E-9479-4585-8CD1-FDBD91383DBF}" srcOrd="0" destOrd="0" presId="urn:microsoft.com/office/officeart/2018/2/layout/IconVerticalSolidList"/>
    <dgm:cxn modelId="{EA08A409-ED33-40FE-A451-41095D7B7B45}" srcId="{5D1F04B9-E6A6-4A6A-9C06-BE4A0DB8E203}" destId="{86335695-9806-4E9F-A749-AA7CD6DFA95A}" srcOrd="2" destOrd="0" parTransId="{8BCF3BBF-B812-4078-A1E3-E6C86057DF5E}" sibTransId="{09B69A83-802C-4943-AF76-9A144FF9824C}"/>
    <dgm:cxn modelId="{FD3BF529-F43F-4644-8AD1-FA346CFB4561}" type="presOf" srcId="{25B62DAA-510D-4B56-BDDB-6415697FDF25}" destId="{1F97703A-355B-400B-B738-1164955141AF}" srcOrd="0" destOrd="0" presId="urn:microsoft.com/office/officeart/2018/2/layout/IconVerticalSolidList"/>
    <dgm:cxn modelId="{787F8C5E-C203-4628-A1D1-5D43F6326AE2}" type="presOf" srcId="{5D1F04B9-E6A6-4A6A-9C06-BE4A0DB8E203}" destId="{E48CDD93-467F-4DB2-81C4-F7532F305FC5}" srcOrd="0" destOrd="0" presId="urn:microsoft.com/office/officeart/2018/2/layout/IconVerticalSolidList"/>
    <dgm:cxn modelId="{13BEC36B-4710-4923-AE42-58B1051F8C9E}" srcId="{5D1F04B9-E6A6-4A6A-9C06-BE4A0DB8E203}" destId="{25B62DAA-510D-4B56-BDDB-6415697FDF25}" srcOrd="0" destOrd="0" parTransId="{E7069399-01C0-4237-BD0E-AB2ACB21FBF3}" sibTransId="{08D82E75-787D-40B5-BD0E-70B4554A32F8}"/>
    <dgm:cxn modelId="{AF27DB6B-86E7-44F7-B771-3C80563B90DE}" srcId="{5D1F04B9-E6A6-4A6A-9C06-BE4A0DB8E203}" destId="{FD98B794-D503-4DFF-B2B7-11C968DD441F}" srcOrd="3" destOrd="0" parTransId="{BCC6DE07-7E21-44A4-B9F3-AF52D8C1A407}" sibTransId="{336A21C9-6F96-4490-B731-57ED263FBC3C}"/>
    <dgm:cxn modelId="{78A04076-F8DB-4AFD-93FD-640E03BABC8E}" srcId="{5D1F04B9-E6A6-4A6A-9C06-BE4A0DB8E203}" destId="{BE09100A-D171-46F4-A3D8-DC01FA764E5D}" srcOrd="4" destOrd="0" parTransId="{1AFD27AA-A9BE-4427-9126-938BDDF03CFD}" sibTransId="{16C91F9D-4C54-4E27-A705-674290AC1A81}"/>
    <dgm:cxn modelId="{30B60BAF-3F36-46F3-B38E-2678D1B93942}" type="presOf" srcId="{BE09100A-D171-46F4-A3D8-DC01FA764E5D}" destId="{7404A914-B65A-4DB6-BBAC-313CECFBD207}" srcOrd="0" destOrd="0" presId="urn:microsoft.com/office/officeart/2018/2/layout/IconVerticalSolidList"/>
    <dgm:cxn modelId="{8C07D3D3-BABA-4B5C-8CF3-063269161CFE}" type="presOf" srcId="{4A4C887A-1977-437B-8548-27C9D9CBAF84}" destId="{BD80A967-2989-40DD-B6BB-F83F9ECC0C0F}" srcOrd="0" destOrd="0" presId="urn:microsoft.com/office/officeart/2018/2/layout/IconVerticalSolidList"/>
    <dgm:cxn modelId="{6071C3D8-543D-4C00-9FD3-D616821548D4}" type="presOf" srcId="{86335695-9806-4E9F-A749-AA7CD6DFA95A}" destId="{CF8654D1-1EF8-499E-8B11-E86BBBB0AFE1}" srcOrd="0" destOrd="0" presId="urn:microsoft.com/office/officeart/2018/2/layout/IconVerticalSolidList"/>
    <dgm:cxn modelId="{55F499FD-F7C4-43C9-86EF-233D595500EF}" srcId="{5D1F04B9-E6A6-4A6A-9C06-BE4A0DB8E203}" destId="{4A4C887A-1977-437B-8548-27C9D9CBAF84}" srcOrd="1" destOrd="0" parTransId="{D6FE4F08-38AF-4E97-B0B4-5984E5BD5156}" sibTransId="{CDEA6018-D441-4937-B626-A43DB792F6C2}"/>
    <dgm:cxn modelId="{0B24A5CE-77CC-44DA-9667-672097146451}" type="presParOf" srcId="{E48CDD93-467F-4DB2-81C4-F7532F305FC5}" destId="{BF748AE5-D32A-4A07-A534-9BCF65AF9EA6}" srcOrd="0" destOrd="0" presId="urn:microsoft.com/office/officeart/2018/2/layout/IconVerticalSolidList"/>
    <dgm:cxn modelId="{BE8F5DAE-0105-4CDE-A2EA-FA82C09C6859}" type="presParOf" srcId="{BF748AE5-D32A-4A07-A534-9BCF65AF9EA6}" destId="{66D17E8A-E432-4238-B24B-A0AFE59F3AC8}" srcOrd="0" destOrd="0" presId="urn:microsoft.com/office/officeart/2018/2/layout/IconVerticalSolidList"/>
    <dgm:cxn modelId="{B40025B5-7880-4BA5-9C37-BD6C8323AE7D}" type="presParOf" srcId="{BF748AE5-D32A-4A07-A534-9BCF65AF9EA6}" destId="{8811A891-B39C-4775-8BB2-FA9D1D9DAEEB}" srcOrd="1" destOrd="0" presId="urn:microsoft.com/office/officeart/2018/2/layout/IconVerticalSolidList"/>
    <dgm:cxn modelId="{903B4F3B-B084-40A6-8AE7-F82AA0AE09AA}" type="presParOf" srcId="{BF748AE5-D32A-4A07-A534-9BCF65AF9EA6}" destId="{9A2992BB-DF5B-4149-BFE7-E6B31772E6B5}" srcOrd="2" destOrd="0" presId="urn:microsoft.com/office/officeart/2018/2/layout/IconVerticalSolidList"/>
    <dgm:cxn modelId="{5FD5DE20-D26E-456D-9C18-E9EA3ABA4155}" type="presParOf" srcId="{BF748AE5-D32A-4A07-A534-9BCF65AF9EA6}" destId="{1F97703A-355B-400B-B738-1164955141AF}" srcOrd="3" destOrd="0" presId="urn:microsoft.com/office/officeart/2018/2/layout/IconVerticalSolidList"/>
    <dgm:cxn modelId="{F719E769-7FE3-4431-B3CA-E435712276F7}" type="presParOf" srcId="{E48CDD93-467F-4DB2-81C4-F7532F305FC5}" destId="{A24C1989-BD3F-4F64-B2B8-2FAE8B4EFDBC}" srcOrd="1" destOrd="0" presId="urn:microsoft.com/office/officeart/2018/2/layout/IconVerticalSolidList"/>
    <dgm:cxn modelId="{501136C4-8198-4FE8-AA47-138481EF6C17}" type="presParOf" srcId="{E48CDD93-467F-4DB2-81C4-F7532F305FC5}" destId="{BEDCB72E-CD67-4883-9746-3C0B985EAAA1}" srcOrd="2" destOrd="0" presId="urn:microsoft.com/office/officeart/2018/2/layout/IconVerticalSolidList"/>
    <dgm:cxn modelId="{B413072B-E970-459D-8B8E-D4452A9890CE}" type="presParOf" srcId="{BEDCB72E-CD67-4883-9746-3C0B985EAAA1}" destId="{97F220CC-2B1B-4788-83EC-5B80DC0D12E5}" srcOrd="0" destOrd="0" presId="urn:microsoft.com/office/officeart/2018/2/layout/IconVerticalSolidList"/>
    <dgm:cxn modelId="{7769E740-C6E1-44AE-AB6D-D1A56298FEE3}" type="presParOf" srcId="{BEDCB72E-CD67-4883-9746-3C0B985EAAA1}" destId="{3DFB8554-8C81-497C-9810-AEE9519FF70E}" srcOrd="1" destOrd="0" presId="urn:microsoft.com/office/officeart/2018/2/layout/IconVerticalSolidList"/>
    <dgm:cxn modelId="{133EBA02-A529-4E49-923C-9F20832F5371}" type="presParOf" srcId="{BEDCB72E-CD67-4883-9746-3C0B985EAAA1}" destId="{D9EB11C8-D4A1-4CF1-A490-E447645EFDB9}" srcOrd="2" destOrd="0" presId="urn:microsoft.com/office/officeart/2018/2/layout/IconVerticalSolidList"/>
    <dgm:cxn modelId="{F020B7A1-25B8-45AC-B665-A4B7726F0B28}" type="presParOf" srcId="{BEDCB72E-CD67-4883-9746-3C0B985EAAA1}" destId="{BD80A967-2989-40DD-B6BB-F83F9ECC0C0F}" srcOrd="3" destOrd="0" presId="urn:microsoft.com/office/officeart/2018/2/layout/IconVerticalSolidList"/>
    <dgm:cxn modelId="{82271EC0-09DA-4ED8-B4EE-6AF162EC6C12}" type="presParOf" srcId="{E48CDD93-467F-4DB2-81C4-F7532F305FC5}" destId="{01C91A7A-044B-4A60-BD0A-EF2E0F9D5AFB}" srcOrd="3" destOrd="0" presId="urn:microsoft.com/office/officeart/2018/2/layout/IconVerticalSolidList"/>
    <dgm:cxn modelId="{98632C31-4DAD-4F9E-A68D-D784665DE232}" type="presParOf" srcId="{E48CDD93-467F-4DB2-81C4-F7532F305FC5}" destId="{094B2496-BC70-43BA-A8DD-6E6611BCF0E4}" srcOrd="4" destOrd="0" presId="urn:microsoft.com/office/officeart/2018/2/layout/IconVerticalSolidList"/>
    <dgm:cxn modelId="{667529CF-1FCD-43C6-94FA-129DB4F0A815}" type="presParOf" srcId="{094B2496-BC70-43BA-A8DD-6E6611BCF0E4}" destId="{042ACFD4-AFF2-428D-8DBE-37BF73D0C5F6}" srcOrd="0" destOrd="0" presId="urn:microsoft.com/office/officeart/2018/2/layout/IconVerticalSolidList"/>
    <dgm:cxn modelId="{55CE8964-25A7-4DEA-BCC2-558E4081E8EE}" type="presParOf" srcId="{094B2496-BC70-43BA-A8DD-6E6611BCF0E4}" destId="{09C9781C-29A6-4802-BC55-6C3EDDBC7D40}" srcOrd="1" destOrd="0" presId="urn:microsoft.com/office/officeart/2018/2/layout/IconVerticalSolidList"/>
    <dgm:cxn modelId="{1176C14C-09D0-485D-A135-DB4D39B6BB2D}" type="presParOf" srcId="{094B2496-BC70-43BA-A8DD-6E6611BCF0E4}" destId="{65ED1F46-BE29-4A66-8971-B502EED9A2D0}" srcOrd="2" destOrd="0" presId="urn:microsoft.com/office/officeart/2018/2/layout/IconVerticalSolidList"/>
    <dgm:cxn modelId="{CA066198-333A-4BB5-9AFB-443D774126EC}" type="presParOf" srcId="{094B2496-BC70-43BA-A8DD-6E6611BCF0E4}" destId="{CF8654D1-1EF8-499E-8B11-E86BBBB0AFE1}" srcOrd="3" destOrd="0" presId="urn:microsoft.com/office/officeart/2018/2/layout/IconVerticalSolidList"/>
    <dgm:cxn modelId="{BBFD49F3-1AF6-4769-8D7C-0A465C73413B}" type="presParOf" srcId="{E48CDD93-467F-4DB2-81C4-F7532F305FC5}" destId="{87015374-2220-4DC2-800A-09770B6B31EB}" srcOrd="5" destOrd="0" presId="urn:microsoft.com/office/officeart/2018/2/layout/IconVerticalSolidList"/>
    <dgm:cxn modelId="{B5E4D09A-B925-405E-A989-8FAD71D0BD2A}" type="presParOf" srcId="{E48CDD93-467F-4DB2-81C4-F7532F305FC5}" destId="{83F94380-83A6-4B19-8F5C-5E0E86618C05}" srcOrd="6" destOrd="0" presId="urn:microsoft.com/office/officeart/2018/2/layout/IconVerticalSolidList"/>
    <dgm:cxn modelId="{6FE3BC22-2F4F-4868-BA72-1DB9503BA175}" type="presParOf" srcId="{83F94380-83A6-4B19-8F5C-5E0E86618C05}" destId="{09D7121F-9153-44DB-8568-829A77F0249C}" srcOrd="0" destOrd="0" presId="urn:microsoft.com/office/officeart/2018/2/layout/IconVerticalSolidList"/>
    <dgm:cxn modelId="{9711C6FA-B494-4E75-A163-BB4E130C43D1}" type="presParOf" srcId="{83F94380-83A6-4B19-8F5C-5E0E86618C05}" destId="{40F8605C-186A-49AF-A399-84C5E855D7A0}" srcOrd="1" destOrd="0" presId="urn:microsoft.com/office/officeart/2018/2/layout/IconVerticalSolidList"/>
    <dgm:cxn modelId="{6C6E8AED-6A62-43EA-B3E5-D08E22187723}" type="presParOf" srcId="{83F94380-83A6-4B19-8F5C-5E0E86618C05}" destId="{A682C75B-BF66-4F3B-B0E3-653380495316}" srcOrd="2" destOrd="0" presId="urn:microsoft.com/office/officeart/2018/2/layout/IconVerticalSolidList"/>
    <dgm:cxn modelId="{633A110F-95F6-4F42-AFFB-A39DDCE4B8F4}" type="presParOf" srcId="{83F94380-83A6-4B19-8F5C-5E0E86618C05}" destId="{14195C3E-9479-4585-8CD1-FDBD91383DBF}" srcOrd="3" destOrd="0" presId="urn:microsoft.com/office/officeart/2018/2/layout/IconVerticalSolidList"/>
    <dgm:cxn modelId="{16C4A374-0AE5-4293-A01E-FC988E91AADC}" type="presParOf" srcId="{E48CDD93-467F-4DB2-81C4-F7532F305FC5}" destId="{4B5205C5-30E2-4260-9FA1-CA9362E78E96}" srcOrd="7" destOrd="0" presId="urn:microsoft.com/office/officeart/2018/2/layout/IconVerticalSolidList"/>
    <dgm:cxn modelId="{0808BC13-25E9-4D59-9D72-20CFD85B1545}" type="presParOf" srcId="{E48CDD93-467F-4DB2-81C4-F7532F305FC5}" destId="{5D31065E-A52E-46E3-AE76-7ECF750791D2}" srcOrd="8" destOrd="0" presId="urn:microsoft.com/office/officeart/2018/2/layout/IconVerticalSolidList"/>
    <dgm:cxn modelId="{11BA513E-37F1-4200-89FD-7EA4EE2B4165}" type="presParOf" srcId="{5D31065E-A52E-46E3-AE76-7ECF750791D2}" destId="{7191B46E-D3F9-4B47-960E-80A9EB9775A3}" srcOrd="0" destOrd="0" presId="urn:microsoft.com/office/officeart/2018/2/layout/IconVerticalSolidList"/>
    <dgm:cxn modelId="{46758087-F781-4EB0-80A9-EE236CCD5DAE}" type="presParOf" srcId="{5D31065E-A52E-46E3-AE76-7ECF750791D2}" destId="{4D89389C-F440-4A33-846E-64486CDBB17B}" srcOrd="1" destOrd="0" presId="urn:microsoft.com/office/officeart/2018/2/layout/IconVerticalSolidList"/>
    <dgm:cxn modelId="{617C8DB8-03F2-4AB3-ADA6-0DFB7643F953}" type="presParOf" srcId="{5D31065E-A52E-46E3-AE76-7ECF750791D2}" destId="{6094279B-B2A0-477C-AB22-772496E66C97}" srcOrd="2" destOrd="0" presId="urn:microsoft.com/office/officeart/2018/2/layout/IconVerticalSolidList"/>
    <dgm:cxn modelId="{B579D19F-748D-4D1C-BCED-5A0EB9DBF30B}" type="presParOf" srcId="{5D31065E-A52E-46E3-AE76-7ECF750791D2}" destId="{7404A914-B65A-4DB6-BBAC-313CECFBD2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072FE-0604-43C9-A959-0E11F1D8A513}">
      <dsp:nvSpPr>
        <dsp:cNvPr id="0" name=""/>
        <dsp:cNvSpPr/>
      </dsp:nvSpPr>
      <dsp:spPr>
        <a:xfrm>
          <a:off x="0" y="779399"/>
          <a:ext cx="6506304" cy="7300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baseline="0"/>
            <a:t>Sammelung verschiedener Dienste</a:t>
          </a:r>
          <a:endParaRPr lang="en-US" sz="3200" kern="1200"/>
        </a:p>
      </dsp:txBody>
      <dsp:txXfrm>
        <a:off x="35640" y="815039"/>
        <a:ext cx="6435024" cy="658799"/>
      </dsp:txXfrm>
    </dsp:sp>
    <dsp:sp modelId="{EEB1C85A-CF1F-432B-81E4-701CFB81D49D}">
      <dsp:nvSpPr>
        <dsp:cNvPr id="0" name=""/>
        <dsp:cNvSpPr/>
      </dsp:nvSpPr>
      <dsp:spPr>
        <a:xfrm>
          <a:off x="0" y="1601639"/>
          <a:ext cx="6506304" cy="730079"/>
        </a:xfrm>
        <a:prstGeom prst="roundRect">
          <a:avLst/>
        </a:prstGeom>
        <a:solidFill>
          <a:schemeClr val="accent2">
            <a:hueOff val="-41413"/>
            <a:satOff val="-13584"/>
            <a:lumOff val="-495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baseline="0"/>
            <a:t>IaaS, PaaS, SaaS, CaaS</a:t>
          </a:r>
          <a:endParaRPr lang="en-US" sz="3200" kern="1200"/>
        </a:p>
      </dsp:txBody>
      <dsp:txXfrm>
        <a:off x="35640" y="1637279"/>
        <a:ext cx="6435024" cy="658799"/>
      </dsp:txXfrm>
    </dsp:sp>
    <dsp:sp modelId="{543E6C94-6238-49EB-A911-C8E2FB8C4ECD}">
      <dsp:nvSpPr>
        <dsp:cNvPr id="0" name=""/>
        <dsp:cNvSpPr/>
      </dsp:nvSpPr>
      <dsp:spPr>
        <a:xfrm>
          <a:off x="0" y="2423879"/>
          <a:ext cx="6506304" cy="730079"/>
        </a:xfrm>
        <a:prstGeom prst="roundRect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Einfaches Model</a:t>
          </a:r>
          <a:endParaRPr lang="en-US" sz="3200" kern="1200"/>
        </a:p>
      </dsp:txBody>
      <dsp:txXfrm>
        <a:off x="35640" y="2459519"/>
        <a:ext cx="6435024" cy="658799"/>
      </dsp:txXfrm>
    </dsp:sp>
    <dsp:sp modelId="{2C317F3C-A04D-4F55-98CD-FD9BADDB4D17}">
      <dsp:nvSpPr>
        <dsp:cNvPr id="0" name=""/>
        <dsp:cNvSpPr/>
      </dsp:nvSpPr>
      <dsp:spPr>
        <a:xfrm>
          <a:off x="0" y="3246119"/>
          <a:ext cx="6506304" cy="730079"/>
        </a:xfrm>
        <a:prstGeom prst="roundRect">
          <a:avLst/>
        </a:prstGeom>
        <a:solidFill>
          <a:schemeClr val="accent2">
            <a:hueOff val="-124240"/>
            <a:satOff val="-40751"/>
            <a:lumOff val="-14852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Leichter Zugang</a:t>
          </a:r>
          <a:endParaRPr lang="en-US" sz="3200" kern="1200"/>
        </a:p>
      </dsp:txBody>
      <dsp:txXfrm>
        <a:off x="35640" y="3281759"/>
        <a:ext cx="6435024" cy="658799"/>
      </dsp:txXfrm>
    </dsp:sp>
    <dsp:sp modelId="{A697B150-3F44-4CF4-A7C6-0AA6B77E9F35}">
      <dsp:nvSpPr>
        <dsp:cNvPr id="0" name=""/>
        <dsp:cNvSpPr/>
      </dsp:nvSpPr>
      <dsp:spPr>
        <a:xfrm>
          <a:off x="0" y="4068360"/>
          <a:ext cx="6506304" cy="730079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Verschiedene Preismodelle</a:t>
          </a:r>
          <a:endParaRPr lang="en-US" sz="3200" kern="1200"/>
        </a:p>
      </dsp:txBody>
      <dsp:txXfrm>
        <a:off x="35640" y="4104000"/>
        <a:ext cx="6435024" cy="658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17E8A-E432-4238-B24B-A0AFE59F3AC8}">
      <dsp:nvSpPr>
        <dsp:cNvPr id="0" name=""/>
        <dsp:cNvSpPr/>
      </dsp:nvSpPr>
      <dsp:spPr>
        <a:xfrm>
          <a:off x="0" y="2325197"/>
          <a:ext cx="6506304" cy="9281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1A891-B39C-4775-8BB2-FA9D1D9DAEEB}">
      <dsp:nvSpPr>
        <dsp:cNvPr id="0" name=""/>
        <dsp:cNvSpPr/>
      </dsp:nvSpPr>
      <dsp:spPr>
        <a:xfrm>
          <a:off x="290251" y="2534207"/>
          <a:ext cx="510503" cy="510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7703A-355B-400B-B738-1164955141AF}">
      <dsp:nvSpPr>
        <dsp:cNvPr id="0" name=""/>
        <dsp:cNvSpPr/>
      </dsp:nvSpPr>
      <dsp:spPr>
        <a:xfrm>
          <a:off x="1072056" y="2325197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baseline="0" dirty="0"/>
            <a:t>Private Cloud – On Premise Cloud</a:t>
          </a:r>
          <a:endParaRPr lang="en-US" sz="1900" kern="1200" dirty="0"/>
        </a:p>
      </dsp:txBody>
      <dsp:txXfrm>
        <a:off x="1072056" y="2325197"/>
        <a:ext cx="5434247" cy="928187"/>
      </dsp:txXfrm>
    </dsp:sp>
    <dsp:sp modelId="{97F220CC-2B1B-4788-83EC-5B80DC0D12E5}">
      <dsp:nvSpPr>
        <dsp:cNvPr id="0" name=""/>
        <dsp:cNvSpPr/>
      </dsp:nvSpPr>
      <dsp:spPr>
        <a:xfrm>
          <a:off x="0" y="1164591"/>
          <a:ext cx="6506304" cy="9281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B8554-8C81-497C-9810-AEE9519FF70E}">
      <dsp:nvSpPr>
        <dsp:cNvPr id="0" name=""/>
        <dsp:cNvSpPr/>
      </dsp:nvSpPr>
      <dsp:spPr>
        <a:xfrm>
          <a:off x="280776" y="1373434"/>
          <a:ext cx="510503" cy="510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0A967-2989-40DD-B6BB-F83F9ECC0C0F}">
      <dsp:nvSpPr>
        <dsp:cNvPr id="0" name=""/>
        <dsp:cNvSpPr/>
      </dsp:nvSpPr>
      <dsp:spPr>
        <a:xfrm>
          <a:off x="1072056" y="1164591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baseline="0"/>
            <a:t>Goverment Cloud – für Regierungen</a:t>
          </a:r>
          <a:endParaRPr lang="en-US" sz="1900" kern="1200"/>
        </a:p>
      </dsp:txBody>
      <dsp:txXfrm>
        <a:off x="1072056" y="1164591"/>
        <a:ext cx="5434247" cy="928187"/>
      </dsp:txXfrm>
    </dsp:sp>
    <dsp:sp modelId="{042ACFD4-AFF2-428D-8DBE-37BF73D0C5F6}">
      <dsp:nvSpPr>
        <dsp:cNvPr id="0" name=""/>
        <dsp:cNvSpPr/>
      </dsp:nvSpPr>
      <dsp:spPr>
        <a:xfrm>
          <a:off x="0" y="0"/>
          <a:ext cx="6506304" cy="9281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9781C-29A6-4802-BC55-6C3EDDBC7D40}">
      <dsp:nvSpPr>
        <dsp:cNvPr id="0" name=""/>
        <dsp:cNvSpPr/>
      </dsp:nvSpPr>
      <dsp:spPr>
        <a:xfrm>
          <a:off x="280776" y="208719"/>
          <a:ext cx="510503" cy="510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654D1-1EF8-499E-8B11-E86BBBB0AFE1}">
      <dsp:nvSpPr>
        <dsp:cNvPr id="0" name=""/>
        <dsp:cNvSpPr/>
      </dsp:nvSpPr>
      <dsp:spPr>
        <a:xfrm>
          <a:off x="1072056" y="0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baseline="0" dirty="0"/>
            <a:t>Public Cloud – meist genutzt</a:t>
          </a:r>
          <a:endParaRPr lang="en-US" sz="1900" kern="1200" dirty="0"/>
        </a:p>
      </dsp:txBody>
      <dsp:txXfrm>
        <a:off x="1072056" y="0"/>
        <a:ext cx="5434247" cy="928187"/>
      </dsp:txXfrm>
    </dsp:sp>
    <dsp:sp modelId="{09D7121F-9153-44DB-8568-829A77F0249C}">
      <dsp:nvSpPr>
        <dsp:cNvPr id="0" name=""/>
        <dsp:cNvSpPr/>
      </dsp:nvSpPr>
      <dsp:spPr>
        <a:xfrm>
          <a:off x="0" y="3485060"/>
          <a:ext cx="6506304" cy="928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8605C-186A-49AF-A399-84C5E855D7A0}">
      <dsp:nvSpPr>
        <dsp:cNvPr id="0" name=""/>
        <dsp:cNvSpPr/>
      </dsp:nvSpPr>
      <dsp:spPr>
        <a:xfrm>
          <a:off x="280776" y="3693902"/>
          <a:ext cx="510503" cy="5105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95C3E-9479-4585-8CD1-FDBD91383DBF}">
      <dsp:nvSpPr>
        <dsp:cNvPr id="0" name=""/>
        <dsp:cNvSpPr/>
      </dsp:nvSpPr>
      <dsp:spPr>
        <a:xfrm>
          <a:off x="1072056" y="3485060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baseline="0" dirty="0"/>
            <a:t>Hybrid Cloud – private Cloud + public Cloud +                  	            eigenes DC</a:t>
          </a:r>
          <a:endParaRPr lang="en-US" sz="1900" kern="1200" dirty="0"/>
        </a:p>
      </dsp:txBody>
      <dsp:txXfrm>
        <a:off x="1072056" y="3485060"/>
        <a:ext cx="5434247" cy="928187"/>
      </dsp:txXfrm>
    </dsp:sp>
    <dsp:sp modelId="{7191B46E-D3F9-4B47-960E-80A9EB9775A3}">
      <dsp:nvSpPr>
        <dsp:cNvPr id="0" name=""/>
        <dsp:cNvSpPr/>
      </dsp:nvSpPr>
      <dsp:spPr>
        <a:xfrm>
          <a:off x="0" y="4645294"/>
          <a:ext cx="6506304" cy="92818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9389C-F440-4A33-846E-64486CDBB17B}">
      <dsp:nvSpPr>
        <dsp:cNvPr id="0" name=""/>
        <dsp:cNvSpPr/>
      </dsp:nvSpPr>
      <dsp:spPr>
        <a:xfrm>
          <a:off x="280776" y="4854137"/>
          <a:ext cx="510503" cy="5105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4A914-B65A-4DB6-BBAC-313CECFBD207}">
      <dsp:nvSpPr>
        <dsp:cNvPr id="0" name=""/>
        <dsp:cNvSpPr/>
      </dsp:nvSpPr>
      <dsp:spPr>
        <a:xfrm>
          <a:off x="1072056" y="4645294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baseline="0"/>
            <a:t>Mutli Cloud – public Cloud verschiedener Anbieter</a:t>
          </a:r>
          <a:endParaRPr lang="en-US" sz="1900" kern="1200"/>
        </a:p>
      </dsp:txBody>
      <dsp:txXfrm>
        <a:off x="1072056" y="4645294"/>
        <a:ext cx="5434247" cy="928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gartner.com/tony-iams/files/2018/12/caas-hires3.jpg" TargetMode="External"/><Relationship Id="rId7" Type="http://schemas.openxmlformats.org/officeDocument/2006/relationships/hyperlink" Target="https://hostingtribunal.com/blog/cloud-adoption-statistics/" TargetMode="External"/><Relationship Id="rId2" Type="http://schemas.openxmlformats.org/officeDocument/2006/relationships/hyperlink" Target="https://www.ispsystem.ru/sites/all/themes/ispsystem/images/news/2018/10/xaas/xaas-eng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aulkerrison.co.uk/random/pizza-as-a-service-2-0" TargetMode="External"/><Relationship Id="rId5" Type="http://schemas.openxmlformats.org/officeDocument/2006/relationships/hyperlink" Target="https://miro.medium.com/max/3760/1*hVFqlbCesXwT3hfcy9t7Ig.png" TargetMode="External"/><Relationship Id="rId4" Type="http://schemas.openxmlformats.org/officeDocument/2006/relationships/hyperlink" Target="https://i.stack.imgur.com/ehcV1.p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ostingtribunal.com/blog/cloud-adoption-statistic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Cloud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err="1">
                <a:solidFill>
                  <a:srgbClr val="FFFFFF"/>
                </a:solidFill>
              </a:rPr>
              <a:t>Strategien</a:t>
            </a:r>
            <a:r>
              <a:rPr lang="en-US" sz="1800" dirty="0">
                <a:solidFill>
                  <a:srgbClr val="FFFFFF"/>
                </a:solidFill>
              </a:rPr>
              <a:t> und </a:t>
            </a:r>
            <a:r>
              <a:rPr lang="en-US" sz="1800" dirty="0" err="1">
                <a:solidFill>
                  <a:srgbClr val="FFFFFF"/>
                </a:solidFill>
              </a:rPr>
              <a:t>Architekturen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5CFBC3-A83C-4DCA-AD2E-6BC88B97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de-DE" dirty="0"/>
              <a:t>Formen der Cloud</a:t>
            </a:r>
            <a:endParaRPr lang="en-US"/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1456678F-90B1-449A-B145-24DC790515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453268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8857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660D3-0870-4710-9B03-6FEE252C7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Dienst-Modelle</a:t>
            </a:r>
            <a:r>
              <a:rPr lang="en-US" dirty="0"/>
              <a:t> </a:t>
            </a:r>
            <a:r>
              <a:rPr lang="en-US" dirty="0" err="1"/>
              <a:t>bietet</a:t>
            </a:r>
            <a:r>
              <a:rPr lang="en-US" dirty="0"/>
              <a:t> die Cloud?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8C05A-AE10-4B8A-A193-5C88F4977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190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id="{7C159B63-C56D-4E4E-8B07-40A1346DC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EE4A1-2CA1-4EC1-9C3B-CC4879913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02" y="1194180"/>
            <a:ext cx="3523938" cy="5020353"/>
          </a:xfrm>
        </p:spPr>
        <p:txBody>
          <a:bodyPr>
            <a:normAutofit/>
          </a:bodyPr>
          <a:lstStyle/>
          <a:p>
            <a:r>
              <a:rPr lang="de-DE"/>
              <a:t>Cloud Produkte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EF201-077E-444A-A3F0-66E14253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62B54536-68A8-4B28-A2FB-798FF0AE3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541" y="1194179"/>
            <a:ext cx="6114847" cy="5020353"/>
          </a:xfrm>
        </p:spPr>
        <p:txBody>
          <a:bodyPr>
            <a:normAutofit/>
          </a:bodyPr>
          <a:lstStyle/>
          <a:p>
            <a:r>
              <a:rPr lang="de-DE"/>
              <a:t>IaaS – Infrastructure as a Service</a:t>
            </a:r>
          </a:p>
          <a:p>
            <a:r>
              <a:rPr lang="de-DE"/>
              <a:t>PaaS – Platform as a Service</a:t>
            </a:r>
          </a:p>
          <a:p>
            <a:r>
              <a:rPr lang="de-DE"/>
              <a:t>SaaS – Software as a Service</a:t>
            </a:r>
          </a:p>
          <a:p>
            <a:r>
              <a:rPr lang="de-DE"/>
              <a:t>CaaS – Containers as a Service</a:t>
            </a:r>
          </a:p>
          <a:p>
            <a:r>
              <a:rPr lang="de-DE"/>
              <a:t>FaaS – Functions as a Service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91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8CDC6-F7BD-46E0-B551-4D7C060D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777" y="54427"/>
            <a:ext cx="3807997" cy="671422"/>
          </a:xfrm>
        </p:spPr>
        <p:txBody>
          <a:bodyPr>
            <a:normAutofit fontScale="90000"/>
          </a:bodyPr>
          <a:lstStyle/>
          <a:p>
            <a:r>
              <a:rPr lang="de-DE" dirty="0"/>
              <a:t>Cloud Produkte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0982B4-CD38-4B4A-916A-3B38E065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77" y="767033"/>
            <a:ext cx="10133270" cy="59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79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1FC2-39B3-469C-A1C7-EB38BF88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Containers as a Service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AB85C9-0198-4474-AE1D-AFA14ECD4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835498"/>
            <a:ext cx="9934783" cy="4497727"/>
          </a:xfrm>
        </p:spPr>
      </p:pic>
    </p:spTree>
    <p:extLst>
      <p:ext uri="{BB962C8B-B14F-4D97-AF65-F5344CB8AC3E}">
        <p14:creationId xmlns:p14="http://schemas.microsoft.com/office/powerpoint/2010/main" val="3341395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A44A-0E07-48A7-9468-E095BBE0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Functions as a Service</a:t>
            </a:r>
            <a:endParaRPr lang="en-US" dirty="0"/>
          </a:p>
        </p:txBody>
      </p:sp>
      <p:pic>
        <p:nvPicPr>
          <p:cNvPr id="9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1BB9C1-A7A1-4CA2-A6A4-7FC5F7936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374" y="1647644"/>
            <a:ext cx="9682096" cy="4707147"/>
          </a:xfrm>
        </p:spPr>
      </p:pic>
    </p:spTree>
    <p:extLst>
      <p:ext uri="{BB962C8B-B14F-4D97-AF65-F5344CB8AC3E}">
        <p14:creationId xmlns:p14="http://schemas.microsoft.com/office/powerpoint/2010/main" val="665698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A44A-0E07-48A7-9468-E095BBE0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54170"/>
          </a:xfrm>
        </p:spPr>
        <p:txBody>
          <a:bodyPr>
            <a:normAutofit fontScale="90000"/>
          </a:bodyPr>
          <a:lstStyle/>
          <a:p>
            <a:r>
              <a:rPr lang="de-DE" dirty="0"/>
              <a:t>X as a Service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C95DD-A4B4-415A-AAC8-B7E4A979F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097" y="1457864"/>
            <a:ext cx="10382862" cy="5029199"/>
          </a:xfrm>
        </p:spPr>
      </p:pic>
    </p:spTree>
    <p:extLst>
      <p:ext uri="{BB962C8B-B14F-4D97-AF65-F5344CB8AC3E}">
        <p14:creationId xmlns:p14="http://schemas.microsoft.com/office/powerpoint/2010/main" val="884022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1E39-528D-4A81-AEB8-3CEBAC93F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Pizza as a Service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14E983-5F54-44B3-A61B-A6D1E91E2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69" y="1498121"/>
            <a:ext cx="9490603" cy="5234789"/>
          </a:xfrm>
        </p:spPr>
      </p:pic>
    </p:spTree>
    <p:extLst>
      <p:ext uri="{BB962C8B-B14F-4D97-AF65-F5344CB8AC3E}">
        <p14:creationId xmlns:p14="http://schemas.microsoft.com/office/powerpoint/2010/main" val="1865064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654B3-F0EA-446A-B022-CD58083B3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Wie </a:t>
            </a:r>
            <a:r>
              <a:rPr lang="en-US"/>
              <a:t>sicher</a:t>
            </a:r>
            <a:r>
              <a:rPr lang="en-US" dirty="0"/>
              <a:t> ist die Cloud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47850-7813-4C9F-A951-943ED7C27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24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20041-3259-4D6A-97F4-84353814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Infrastruktur Sicherheit</a:t>
            </a:r>
            <a:br>
              <a:rPr lang="de-DE" dirty="0"/>
            </a:br>
            <a:r>
              <a:rPr lang="de-DE" sz="2700" dirty="0"/>
              <a:t>Cloud Provider müssen Daten mehrerer Kunden sicherhalten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18C9-3C29-475C-BE85-CEF6A2CDE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Security Center mit vorschlägen</a:t>
            </a:r>
          </a:p>
          <a:p>
            <a:r>
              <a:rPr lang="de-DE" dirty="0"/>
              <a:t>Web Application Firewall / DDoS schutz</a:t>
            </a:r>
          </a:p>
          <a:p>
            <a:r>
              <a:rPr lang="de-DE" dirty="0"/>
              <a:t>Identity Management</a:t>
            </a:r>
          </a:p>
          <a:p>
            <a:r>
              <a:rPr lang="de-DE" dirty="0"/>
              <a:t>Hardware Security Modules</a:t>
            </a:r>
          </a:p>
          <a:p>
            <a:r>
              <a:rPr lang="de-DE" dirty="0"/>
              <a:t>Verschlüsselung von Daten</a:t>
            </a:r>
          </a:p>
          <a:p>
            <a:r>
              <a:rPr lang="de-DE" dirty="0"/>
              <a:t>ISO/DSGVO assessment center</a:t>
            </a:r>
          </a:p>
          <a:p>
            <a:r>
              <a:rPr lang="de-DE" dirty="0"/>
              <a:t>Sichere kommunikation</a:t>
            </a:r>
          </a:p>
          <a:p>
            <a:r>
              <a:rPr lang="de-DE" dirty="0"/>
              <a:t>Datencenter Standort unbekannt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1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A734-D19C-4595-A0BE-1DDD996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Referent – Sia Ghassemi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2EAB-D49C-4B3D-B589-AA48A8AA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 err="1"/>
              <a:t>Inhaber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consulting</a:t>
            </a:r>
          </a:p>
          <a:p>
            <a:r>
              <a:rPr lang="en-US" dirty="0"/>
              <a:t> Cloud-</a:t>
            </a:r>
            <a:r>
              <a:rPr lang="en-US" dirty="0" err="1"/>
              <a:t>Beratung</a:t>
            </a:r>
            <a:endParaRPr lang="en-US" dirty="0"/>
          </a:p>
          <a:p>
            <a:r>
              <a:rPr lang="en-US" dirty="0"/>
              <a:t> Cloud-</a:t>
            </a:r>
            <a:r>
              <a:rPr lang="en-US" dirty="0" err="1"/>
              <a:t>Entwicklung</a:t>
            </a:r>
            <a:endParaRPr lang="en-US" dirty="0"/>
          </a:p>
          <a:p>
            <a:r>
              <a:rPr lang="en-US" dirty="0"/>
              <a:t> Cloud-</a:t>
            </a:r>
            <a:r>
              <a:rPr lang="en-US" dirty="0" err="1"/>
              <a:t>Sicherheit</a:t>
            </a:r>
            <a:endParaRPr lang="en-US" dirty="0"/>
          </a:p>
          <a:p>
            <a:r>
              <a:rPr lang="en-US" dirty="0"/>
              <a:t> Blockchain-</a:t>
            </a:r>
            <a:r>
              <a:rPr lang="en-US" dirty="0" err="1"/>
              <a:t>Beratung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Domänen</a:t>
            </a:r>
            <a:r>
              <a:rPr lang="en-US" dirty="0"/>
              <a:t> </a:t>
            </a:r>
            <a:r>
              <a:rPr lang="en-US" dirty="0" err="1"/>
              <a:t>modellierung</a:t>
            </a:r>
            <a:endParaRPr lang="en-US" dirty="0"/>
          </a:p>
          <a:p>
            <a:r>
              <a:rPr lang="en-US" dirty="0"/>
              <a:t> Trainings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Inhaber</a:t>
            </a:r>
            <a:r>
              <a:rPr lang="en-US" dirty="0"/>
              <a:t> Guter Recruiter</a:t>
            </a:r>
          </a:p>
          <a:p>
            <a:r>
              <a:rPr lang="en-US" dirty="0"/>
              <a:t> Training </a:t>
            </a:r>
            <a:r>
              <a:rPr lang="en-US" dirty="0" err="1"/>
              <a:t>für</a:t>
            </a:r>
            <a:r>
              <a:rPr lang="en-US" dirty="0"/>
              <a:t> IT Recruiter</a:t>
            </a:r>
          </a:p>
          <a:p>
            <a:r>
              <a:rPr lang="en-US" dirty="0"/>
              <a:t> Training </a:t>
            </a:r>
            <a:r>
              <a:rPr lang="en-US" dirty="0" err="1"/>
              <a:t>für</a:t>
            </a:r>
            <a:r>
              <a:rPr lang="en-US" dirty="0"/>
              <a:t> IT HR</a:t>
            </a:r>
          </a:p>
          <a:p>
            <a:r>
              <a:rPr lang="en-US" dirty="0"/>
              <a:t> </a:t>
            </a:r>
            <a:r>
              <a:rPr lang="en-US" dirty="0" err="1"/>
              <a:t>Zertifizirungen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Recruitingberatung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9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726D-59A3-4937-A5EE-E5990F6C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Cloud </a:t>
            </a:r>
            <a:r>
              <a:rPr lang="en-US" dirty="0" err="1"/>
              <a:t>Architektur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E9C5F-5DD4-4819-B09B-F78ABD99B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 err="1"/>
              <a:t>Infrastruktur</a:t>
            </a:r>
            <a:r>
              <a:rPr lang="en-US" sz="2000" dirty="0"/>
              <a:t>- </a:t>
            </a:r>
            <a:r>
              <a:rPr lang="en-US" sz="2000" dirty="0" err="1"/>
              <a:t>oder</a:t>
            </a:r>
            <a:r>
              <a:rPr lang="en-US" sz="2000" dirty="0"/>
              <a:t> </a:t>
            </a:r>
            <a:r>
              <a:rPr lang="en-US" sz="2000" dirty="0" err="1"/>
              <a:t>Softwarearchitektur</a:t>
            </a:r>
            <a:endParaRPr lang="en-US" sz="23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8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Cloud Architektur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Infrastruktur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Containers oder Virtual Machines</a:t>
            </a:r>
          </a:p>
          <a:p>
            <a:r>
              <a:rPr lang="de-DE" dirty="0"/>
              <a:t>Netzwerkarchitektur</a:t>
            </a:r>
          </a:p>
          <a:p>
            <a:r>
              <a:rPr lang="de-DE" dirty="0"/>
              <a:t>Ausfallsicherheit</a:t>
            </a:r>
          </a:p>
          <a:p>
            <a:r>
              <a:rPr lang="de-DE" dirty="0"/>
              <a:t>Weltweite verteilung von Resourcen</a:t>
            </a:r>
          </a:p>
          <a:p>
            <a:r>
              <a:rPr lang="en-US" dirty="0"/>
              <a:t>Monitoring</a:t>
            </a:r>
          </a:p>
          <a:p>
            <a:r>
              <a:rPr lang="en-US" dirty="0" err="1"/>
              <a:t>Bussysteme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399AD-B96E-4BDF-83CF-0F4CF916D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Software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B38EE-BAB2-4661-A262-1830382021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Kommunikationkanäle</a:t>
            </a:r>
          </a:p>
          <a:p>
            <a:r>
              <a:rPr lang="de-DE" dirty="0"/>
              <a:t>Event-Driven Softwarearchitektur</a:t>
            </a:r>
          </a:p>
          <a:p>
            <a:r>
              <a:rPr lang="de-DE" dirty="0"/>
              <a:t>Security first</a:t>
            </a:r>
          </a:p>
          <a:p>
            <a:r>
              <a:rPr lang="en-US" dirty="0"/>
              <a:t>Microservices – </a:t>
            </a:r>
            <a:r>
              <a:rPr lang="en-US" dirty="0" err="1"/>
              <a:t>verteilte</a:t>
            </a:r>
            <a:r>
              <a:rPr lang="en-US" dirty="0"/>
              <a:t> </a:t>
            </a:r>
            <a:r>
              <a:rPr lang="en-US" dirty="0" err="1"/>
              <a:t>Systeme</a:t>
            </a:r>
            <a:endParaRPr lang="en-US" dirty="0"/>
          </a:p>
          <a:p>
            <a:r>
              <a:rPr lang="en-US" dirty="0" err="1"/>
              <a:t>Datenbanksysteme</a:t>
            </a:r>
            <a:endParaRPr lang="en-US" dirty="0"/>
          </a:p>
          <a:p>
            <a:r>
              <a:rPr lang="en-US" dirty="0"/>
              <a:t>Mix IaaS, CaaS, PaaS, </a:t>
            </a:r>
            <a:r>
              <a:rPr lang="en-US" dirty="0" err="1"/>
              <a:t>FaaS</a:t>
            </a:r>
            <a:r>
              <a:rPr lang="en-US" dirty="0"/>
              <a:t>, SaaS</a:t>
            </a:r>
          </a:p>
        </p:txBody>
      </p:sp>
    </p:spTree>
    <p:extLst>
      <p:ext uri="{BB962C8B-B14F-4D97-AF65-F5344CB8AC3E}">
        <p14:creationId xmlns:p14="http://schemas.microsoft.com/office/powerpoint/2010/main" val="2460418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C9613-7A89-45E3-865B-BC09E2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Cloud </a:t>
            </a:r>
            <a:r>
              <a:rPr lang="en-US"/>
              <a:t>Strategien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6895E-63B4-4D88-87EC-D9F2EF7D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/>
              <a:t>Wie wird die Cloud schon heute genutzt?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930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24D5-6520-4604-9245-624BAF8E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Mythen der Cloud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674B2-CE13-43DE-B25A-5901C4CEF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08A0-3F7E-4C14-948B-F586EA87AC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Cloud ist billiger!</a:t>
            </a:r>
          </a:p>
          <a:p>
            <a:r>
              <a:rPr lang="de-DE" dirty="0"/>
              <a:t>Vendor lock-in muss verhindert werden!</a:t>
            </a:r>
          </a:p>
          <a:p>
            <a:r>
              <a:rPr lang="de-DE" dirty="0"/>
              <a:t>Cloud ist unsicher für Kundendaten</a:t>
            </a:r>
          </a:p>
          <a:p>
            <a:r>
              <a:rPr lang="de-DE" dirty="0"/>
              <a:t>Ein Vendor löst alle Probleme</a:t>
            </a:r>
            <a:br>
              <a:rPr lang="de-DE" dirty="0"/>
            </a:br>
            <a:endParaRPr lang="de-DE" dirty="0"/>
          </a:p>
          <a:p>
            <a:r>
              <a:rPr lang="de-DE" dirty="0"/>
              <a:t>Lift und Shift ist die einfachste und schnellste Realisierung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6CB79-6D98-40EF-9215-DE34F8B29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2B2E0-A0C0-42C0-AC39-2928CA6DA3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Cloud kann günstiger sein.</a:t>
            </a:r>
          </a:p>
          <a:p>
            <a:r>
              <a:rPr lang="de-DE" dirty="0"/>
              <a:t>Nicht möglich, kaum Standards</a:t>
            </a:r>
          </a:p>
          <a:p>
            <a:r>
              <a:rPr lang="de-DE" dirty="0"/>
              <a:t>das hängt von der Architektur ab</a:t>
            </a:r>
          </a:p>
          <a:p>
            <a:r>
              <a:rPr lang="de-DE" dirty="0"/>
              <a:t>Mutli Cloud ist die Zukunft, provider spezialitäten richtig nutzen</a:t>
            </a:r>
          </a:p>
          <a:p>
            <a:r>
              <a:rPr lang="de-DE" dirty="0"/>
              <a:t>es </a:t>
            </a:r>
            <a:r>
              <a:rPr lang="de-DE" u="sng" dirty="0"/>
              <a:t>kann</a:t>
            </a:r>
            <a:r>
              <a:rPr lang="de-DE" dirty="0"/>
              <a:t> die einfachste weise sein, aber nicht zwingend die schnellste und vor allem nicht die günstigste Realisierung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99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872589-63C4-4BC1-A8AF-61D786F9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Native Cloud Computing ist die Zukunft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251712-6EB8-4448-9E44-C718C83E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33336"/>
          </a:xfrm>
        </p:spPr>
        <p:txBody>
          <a:bodyPr/>
          <a:lstStyle/>
          <a:p>
            <a:r>
              <a:rPr lang="de-DE" dirty="0"/>
              <a:t>Kunden setzen mehr auf PaaS, CaaS, SaaS und FaaS</a:t>
            </a:r>
          </a:p>
          <a:p>
            <a:r>
              <a:rPr lang="de-DE" dirty="0"/>
              <a:t>Günstiger Dank consumption plans</a:t>
            </a:r>
          </a:p>
          <a:p>
            <a:r>
              <a:rPr lang="de-DE" dirty="0"/>
              <a:t>Virtuelle Netzwerke für Netzwerksicherheit</a:t>
            </a:r>
          </a:p>
          <a:p>
            <a:r>
              <a:rPr lang="de-DE" dirty="0"/>
              <a:t>VPN / Express Routes für Hybride Netzwerke</a:t>
            </a:r>
          </a:p>
          <a:p>
            <a:r>
              <a:rPr lang="de-DE" dirty="0"/>
              <a:t>Dienste dort nutzen wo Sie am besten laufen (SAP)</a:t>
            </a:r>
          </a:p>
          <a:p>
            <a:r>
              <a:rPr lang="de-DE" dirty="0"/>
              <a:t>Selbst organisierende DevOps-Teams</a:t>
            </a:r>
          </a:p>
          <a:p>
            <a:r>
              <a:rPr lang="en-US" dirty="0" err="1"/>
              <a:t>Domänen</a:t>
            </a:r>
            <a:r>
              <a:rPr lang="en-US" dirty="0"/>
              <a:t> </a:t>
            </a:r>
            <a:r>
              <a:rPr lang="en-US" dirty="0" err="1"/>
              <a:t>Modelierung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Security-First, Cloud-First</a:t>
            </a:r>
          </a:p>
          <a:p>
            <a:r>
              <a:rPr lang="en-US" dirty="0" err="1"/>
              <a:t>Softwarearchitektur</a:t>
            </a:r>
            <a:r>
              <a:rPr lang="en-US" dirty="0"/>
              <a:t> </a:t>
            </a:r>
            <a:r>
              <a:rPr lang="en-US" dirty="0" err="1"/>
              <a:t>komplett</a:t>
            </a:r>
            <a:r>
              <a:rPr lang="en-US" dirty="0"/>
              <a:t> </a:t>
            </a:r>
            <a:r>
              <a:rPr lang="en-US" dirty="0" err="1"/>
              <a:t>überarbeiten</a:t>
            </a:r>
            <a:r>
              <a:rPr lang="en-US" dirty="0"/>
              <a:t> (event-driven, distributed)</a:t>
            </a:r>
          </a:p>
          <a:p>
            <a:r>
              <a:rPr lang="en-US" dirty="0" err="1"/>
              <a:t>Abhängigkeiten</a:t>
            </a:r>
            <a:r>
              <a:rPr lang="en-US" dirty="0"/>
              <a:t> </a:t>
            </a:r>
            <a:r>
              <a:rPr lang="en-US" dirty="0" err="1"/>
              <a:t>lösen</a:t>
            </a:r>
            <a:r>
              <a:rPr lang="en-US" dirty="0"/>
              <a:t>, Container </a:t>
            </a:r>
            <a:r>
              <a:rPr lang="en-US" dirty="0" err="1"/>
              <a:t>nutzen</a:t>
            </a:r>
            <a:r>
              <a:rPr lang="en-US" dirty="0"/>
              <a:t> </a:t>
            </a:r>
            <a:r>
              <a:rPr lang="en-US" dirty="0" err="1"/>
              <a:t>wenn</a:t>
            </a:r>
            <a:r>
              <a:rPr lang="en-US" dirty="0"/>
              <a:t> </a:t>
            </a:r>
            <a:r>
              <a:rPr lang="en-US" dirty="0" err="1"/>
              <a:t>Sinnvoll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4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4101B-62B1-4B5C-886C-FCE4745EE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6" r="2" b="2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CC805-E4FB-4175-ADFA-3C8D272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00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4E573-D96C-4314-81C5-499AF2D87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8006" y="4804850"/>
            <a:ext cx="5607906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300"/>
          </a:p>
        </p:txBody>
      </p:sp>
    </p:spTree>
    <p:extLst>
      <p:ext uri="{BB962C8B-B14F-4D97-AF65-F5344CB8AC3E}">
        <p14:creationId xmlns:p14="http://schemas.microsoft.com/office/powerpoint/2010/main" val="521712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7276-1C24-42BD-8B12-3F181116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Resoruces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52DA-6D5C-4C82-99C9-4443B96BB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https://www.ispsystem.ru/sites/all/themes/ispsystem//images/news/2018/10/xaas/xaas-eng.png</a:t>
            </a:r>
            <a:endParaRPr lang="en-US" dirty="0"/>
          </a:p>
          <a:p>
            <a:r>
              <a:rPr lang="en-US" dirty="0">
                <a:hlinkClick r:id="rId3"/>
              </a:rPr>
              <a:t>https://blogs.gartner.com/tony-iams/files/2018/12/caas-hires3.jpg</a:t>
            </a:r>
            <a:endParaRPr lang="en-US" dirty="0"/>
          </a:p>
          <a:p>
            <a:r>
              <a:rPr lang="en-US" dirty="0">
                <a:hlinkClick r:id="rId4"/>
              </a:rPr>
              <a:t>https://i.stack.imgur.com/ehcV1.png</a:t>
            </a:r>
            <a:endParaRPr lang="en-US" dirty="0"/>
          </a:p>
          <a:p>
            <a:r>
              <a:rPr lang="en-US" dirty="0">
                <a:hlinkClick r:id="rId5"/>
              </a:rPr>
              <a:t>https://miro.medium.com/max/3760/1*hVFqlbCesXwT3hfcy9t7Ig.png</a:t>
            </a:r>
            <a:endParaRPr lang="en-US" dirty="0"/>
          </a:p>
          <a:p>
            <a:r>
              <a:rPr lang="en-US" dirty="0">
                <a:hlinkClick r:id="rId6"/>
              </a:rPr>
              <a:t>http://www.paulkerrison.co.uk/random/pizza-as-a-service-2-0</a:t>
            </a:r>
            <a:endParaRPr lang="en-US" dirty="0"/>
          </a:p>
          <a:p>
            <a:r>
              <a:rPr lang="en-US" dirty="0">
                <a:hlinkClick r:id="rId7"/>
              </a:rPr>
              <a:t>https://hostingtribunal.com/blog/cloud-adoption-statistics/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5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A8BA-0DA8-47E4-BF9B-0A2ADE24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B7B4-3B05-4239-A8C2-AB185DF8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Cloud Computing</a:t>
            </a:r>
          </a:p>
          <a:p>
            <a:r>
              <a:rPr lang="de-DE" dirty="0"/>
              <a:t>Welche Formen der Cloud gibt es</a:t>
            </a:r>
          </a:p>
          <a:p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Dienst-Modelle</a:t>
            </a:r>
            <a:r>
              <a:rPr lang="en-US" dirty="0"/>
              <a:t> </a:t>
            </a:r>
            <a:r>
              <a:rPr lang="en-US" dirty="0" err="1"/>
              <a:t>bietet</a:t>
            </a:r>
            <a:r>
              <a:rPr lang="en-US" dirty="0"/>
              <a:t> die Cloud</a:t>
            </a:r>
          </a:p>
          <a:p>
            <a:r>
              <a:rPr lang="en-US" dirty="0"/>
              <a:t>Wie </a:t>
            </a:r>
            <a:r>
              <a:rPr lang="en-US" dirty="0" err="1"/>
              <a:t>sicher</a:t>
            </a:r>
            <a:r>
              <a:rPr lang="en-US" dirty="0"/>
              <a:t> ist die Cloud</a:t>
            </a:r>
          </a:p>
          <a:p>
            <a:r>
              <a:rPr lang="en-US" dirty="0"/>
              <a:t>Cloud </a:t>
            </a:r>
            <a:r>
              <a:rPr lang="en-US" dirty="0" err="1"/>
              <a:t>Architektur</a:t>
            </a:r>
            <a:r>
              <a:rPr lang="en-US" dirty="0"/>
              <a:t> – </a:t>
            </a:r>
            <a:r>
              <a:rPr lang="en-US" dirty="0" err="1"/>
              <a:t>Infrastruktur</a:t>
            </a:r>
            <a:r>
              <a:rPr lang="en-US" dirty="0"/>
              <a:t>-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Softwarearchitektur</a:t>
            </a:r>
            <a:endParaRPr lang="en-US" dirty="0"/>
          </a:p>
          <a:p>
            <a:r>
              <a:rPr lang="en-US" dirty="0"/>
              <a:t>Cloud </a:t>
            </a:r>
            <a:r>
              <a:rPr lang="en-US" dirty="0" err="1"/>
              <a:t>Strategien</a:t>
            </a:r>
            <a:r>
              <a:rPr lang="en-US" dirty="0"/>
              <a:t> –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die Cloud </a:t>
            </a:r>
            <a:r>
              <a:rPr lang="en-US" dirty="0" err="1"/>
              <a:t>heute</a:t>
            </a:r>
            <a:r>
              <a:rPr lang="en-US" dirty="0"/>
              <a:t> </a:t>
            </a:r>
            <a:r>
              <a:rPr lang="en-US" dirty="0" err="1"/>
              <a:t>genutzt</a:t>
            </a:r>
            <a:endParaRPr lang="en-US" dirty="0"/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5968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Was ist Cloud Computing?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8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66A9-44ED-457D-81C6-6D44CFC8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Cloud Computing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89D0A-7F25-41F1-9BF2-1A0F5C958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4222" y="2985997"/>
            <a:ext cx="2111620" cy="12686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989AF-6DBA-4404-BC33-1210E59B7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886" y="3529775"/>
            <a:ext cx="4184608" cy="1573412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BED7DAF8-5BD3-4048-B998-FA79F7ACC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24" y="1431572"/>
            <a:ext cx="4773981" cy="1379681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F9C5464-A1A9-4F00-B778-2C32F1E0D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588" y="4535418"/>
            <a:ext cx="1748921" cy="17489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A4C455-3839-4056-A5D1-68A2187E2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897" y="295447"/>
            <a:ext cx="1151204" cy="1229231"/>
          </a:xfrm>
          <a:prstGeom prst="rect">
            <a:avLst/>
          </a:prstGeom>
        </p:spPr>
      </p:pic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350805B5-918D-47EA-BDBF-3A8628B51E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9353" y="5743415"/>
            <a:ext cx="1568608" cy="222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479E57-A855-4F7C-8A7B-0C5CFFA77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7651" y="483208"/>
            <a:ext cx="1330178" cy="678391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11220705-3318-4A72-9395-9F78779D01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7288" y="3271985"/>
            <a:ext cx="2623139" cy="376691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7D5F5D01-1BA0-499D-B2E2-58E92C6F65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8379" y="1015533"/>
            <a:ext cx="1304847" cy="925137"/>
          </a:xfrm>
          <a:prstGeom prst="rect">
            <a:avLst/>
          </a:prstGeo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670C13E0-A755-4024-8FD1-927B121538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2203" y="5904926"/>
            <a:ext cx="1539461" cy="553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A80DD-1F1A-4D00-89CE-5EE3D4AC82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6306" y="2135847"/>
            <a:ext cx="4334774" cy="67839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BE9F896-D146-4EAF-B292-DCEA55AB5E77}"/>
              </a:ext>
            </a:extLst>
          </p:cNvPr>
          <p:cNvGrpSpPr/>
          <p:nvPr/>
        </p:nvGrpSpPr>
        <p:grpSpPr>
          <a:xfrm>
            <a:off x="1487288" y="4288229"/>
            <a:ext cx="1737457" cy="2005035"/>
            <a:chOff x="1526702" y="2944070"/>
            <a:chExt cx="2039092" cy="2353123"/>
          </a:xfrm>
        </p:grpSpPr>
        <p:pic>
          <p:nvPicPr>
            <p:cNvPr id="29" name="Picture 28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0BE4E1A2-75D0-4C9D-9A04-C0FB9B719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26702" y="4481556"/>
              <a:ext cx="2039092" cy="81563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249DCD-C69A-44DE-9DB1-FAEA930C5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55054" y="2944070"/>
              <a:ext cx="1673231" cy="1653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699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D989-ECD9-4784-AA26-CD25F4B9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Unterschied zu klassischen Hostern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557F6-372E-4DC7-A634-97E07547C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Klassische Hoster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73C33-5A29-4919-8CFD-47B7496DFE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Outsourcing von </a:t>
            </a:r>
            <a:r>
              <a:rPr lang="en-US" dirty="0" err="1"/>
              <a:t>Resourcen</a:t>
            </a:r>
            <a:endParaRPr lang="en-US" dirty="0"/>
          </a:p>
          <a:p>
            <a:r>
              <a:rPr lang="en-US" dirty="0"/>
              <a:t>Server </a:t>
            </a:r>
            <a:r>
              <a:rPr lang="en-US" dirty="0" err="1"/>
              <a:t>zur</a:t>
            </a:r>
            <a:r>
              <a:rPr lang="en-US" dirty="0"/>
              <a:t> Miete</a:t>
            </a:r>
          </a:p>
          <a:p>
            <a:r>
              <a:rPr lang="en-US" dirty="0"/>
              <a:t>Managed Server</a:t>
            </a:r>
          </a:p>
          <a:p>
            <a:r>
              <a:rPr lang="en-US" dirty="0" err="1"/>
              <a:t>Beispiele</a:t>
            </a:r>
            <a:endParaRPr lang="en-US" dirty="0"/>
          </a:p>
          <a:p>
            <a:pPr lvl="1"/>
            <a:r>
              <a:rPr lang="en-US" dirty="0"/>
              <a:t>Strato</a:t>
            </a:r>
          </a:p>
          <a:p>
            <a:pPr lvl="1"/>
            <a:r>
              <a:rPr lang="en-US" dirty="0"/>
              <a:t>1&amp;1</a:t>
            </a:r>
          </a:p>
          <a:p>
            <a:pPr lvl="1"/>
            <a:r>
              <a:rPr lang="en-US" dirty="0"/>
              <a:t>T-Systems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BBE6B-4023-4242-B72B-C8ADE7BF9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Cloud Provider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164122-32CA-4F77-B602-B107514ED46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Resourcen werden gestellt</a:t>
            </a:r>
          </a:p>
          <a:p>
            <a:r>
              <a:rPr lang="de-DE" dirty="0"/>
              <a:t>Hohe Redunandz und Ausfallsicherheit</a:t>
            </a:r>
          </a:p>
          <a:p>
            <a:r>
              <a:rPr lang="de-DE" dirty="0"/>
              <a:t>Verschiedene Betriebsmodelle</a:t>
            </a:r>
          </a:p>
          <a:p>
            <a:r>
              <a:rPr lang="de-DE" dirty="0"/>
              <a:t>Beispiele</a:t>
            </a:r>
          </a:p>
          <a:p>
            <a:pPr lvl="1"/>
            <a:r>
              <a:rPr lang="de-DE" dirty="0"/>
              <a:t>Microsoft Azure</a:t>
            </a:r>
          </a:p>
          <a:p>
            <a:pPr lvl="1"/>
            <a:r>
              <a:rPr lang="de-DE" dirty="0"/>
              <a:t>Amazon AWS</a:t>
            </a:r>
          </a:p>
          <a:p>
            <a:pPr lvl="1"/>
            <a:r>
              <a:rPr lang="de-DE" dirty="0"/>
              <a:t>Google Cloud Plattform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46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6F35-4092-4138-8381-7461E5E7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/>
              <a:t>Cloud Adoption Stats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888E1-0FE7-401C-9866-D8AE5B8EA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044023" cy="3581400"/>
          </a:xfrm>
        </p:spPr>
        <p:txBody>
          <a:bodyPr>
            <a:normAutofit/>
          </a:bodyPr>
          <a:lstStyle/>
          <a:p>
            <a:r>
              <a:rPr lang="en-US" dirty="0"/>
              <a:t>The public cloud service market is expected to reach $206.2 billion in 2019 worldwide</a:t>
            </a:r>
            <a:endParaRPr lang="en-US" b="1" u="sng" dirty="0"/>
          </a:p>
          <a:p>
            <a:r>
              <a:rPr lang="en-US" dirty="0"/>
              <a:t>83% of enterprise workloads will be in the cloud by 2020</a:t>
            </a:r>
            <a:endParaRPr lang="en-US" b="1" u="sng" dirty="0"/>
          </a:p>
          <a:p>
            <a:r>
              <a:rPr lang="en-US" dirty="0"/>
              <a:t>94% of enterprises already use a cloud service</a:t>
            </a:r>
            <a:endParaRPr lang="en-US" b="1" u="sng" dirty="0"/>
          </a:p>
          <a:p>
            <a:r>
              <a:rPr lang="en-US" dirty="0"/>
              <a:t>30% of all IT budgets are allocated to cloud computing</a:t>
            </a:r>
            <a:endParaRPr lang="en-US" b="1" u="sng" dirty="0"/>
          </a:p>
          <a:p>
            <a:r>
              <a:rPr lang="en-US" dirty="0"/>
              <a:t>66% of enterprises already have a central cloud team or a cloud center of excellence</a:t>
            </a:r>
          </a:p>
          <a:p>
            <a:r>
              <a:rPr lang="en-US" dirty="0"/>
              <a:t>70% of experts expect the cloud to become a major factor in the retail sector by 2020</a:t>
            </a:r>
            <a:endParaRPr lang="en-US" b="1" u="sng" dirty="0"/>
          </a:p>
          <a:p>
            <a:r>
              <a:rPr lang="en-US" dirty="0"/>
              <a:t>50% of enterprises spend more than $1.2 million on cloud services annually</a:t>
            </a:r>
            <a:endParaRPr lang="en-US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393CF-6454-4E88-8E3F-081A3DD8C64C}"/>
              </a:ext>
            </a:extLst>
          </p:cNvPr>
          <p:cNvSpPr txBox="1"/>
          <p:nvPr/>
        </p:nvSpPr>
        <p:spPr>
          <a:xfrm>
            <a:off x="1823049" y="6552247"/>
            <a:ext cx="9270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https://hostingtribunal.com/blog/cloud-adoption-statistics/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681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37A60-C193-4D71-AE64-0EE44769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de-DE"/>
              <a:t>Cloud Computing</a:t>
            </a:r>
            <a:endParaRPr lang="en-US"/>
          </a:p>
        </p:txBody>
      </p:sp>
      <p:graphicFrame>
        <p:nvGraphicFramePr>
          <p:cNvPr id="42" name="Content Placeholder 6">
            <a:extLst>
              <a:ext uri="{FF2B5EF4-FFF2-40B4-BE49-F238E27FC236}">
                <a16:creationId xmlns:a16="http://schemas.microsoft.com/office/drawing/2014/main" id="{431D85B3-B1FB-4F0B-819E-C9829FBDB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593909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0444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Welche Formen der Cloud gibt 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4734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669</Words>
  <Application>Microsoft Office PowerPoint</Application>
  <PresentationFormat>Widescreen</PresentationFormat>
  <Paragraphs>137</Paragraphs>
  <Slides>26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Calibri</vt:lpstr>
      <vt:lpstr>Franklin Gothic Book</vt:lpstr>
      <vt:lpstr>Crop</vt:lpstr>
      <vt:lpstr>Cloud computing</vt:lpstr>
      <vt:lpstr>Referent – Sia Ghassemi</vt:lpstr>
      <vt:lpstr>Agenda</vt:lpstr>
      <vt:lpstr>Was ist Cloud Computing?</vt:lpstr>
      <vt:lpstr>Cloud Computing</vt:lpstr>
      <vt:lpstr>Unterschied zu klassischen Hostern</vt:lpstr>
      <vt:lpstr>Cloud Adoption Stats</vt:lpstr>
      <vt:lpstr>Cloud Computing</vt:lpstr>
      <vt:lpstr>Welche Formen der Cloud gibt es?</vt:lpstr>
      <vt:lpstr>Formen der Cloud</vt:lpstr>
      <vt:lpstr>Welche Dienst-Modelle bietet die Cloud?</vt:lpstr>
      <vt:lpstr>Cloud Produkte</vt:lpstr>
      <vt:lpstr>Cloud Produkte</vt:lpstr>
      <vt:lpstr>Containers as a Service</vt:lpstr>
      <vt:lpstr>Functions as a Service</vt:lpstr>
      <vt:lpstr>X as a Service</vt:lpstr>
      <vt:lpstr>Pizza as a Service</vt:lpstr>
      <vt:lpstr>Wie sicher ist die Cloud</vt:lpstr>
      <vt:lpstr>Infrastruktur Sicherheit Cloud Provider müssen Daten mehrerer Kunden sicherhalten</vt:lpstr>
      <vt:lpstr>Cloud Architektur</vt:lpstr>
      <vt:lpstr>Cloud Architektur</vt:lpstr>
      <vt:lpstr>Cloud Strategien</vt:lpstr>
      <vt:lpstr>Mythen der Cloud</vt:lpstr>
      <vt:lpstr>Native Cloud Computing ist die Zukunft</vt:lpstr>
      <vt:lpstr>Q&amp;A</vt:lpstr>
      <vt:lpstr>Resoruces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2019-09-12T12:57:13Z</dcterms:created>
  <dcterms:modified xsi:type="dcterms:W3CDTF">2019-09-12T12:58:22Z</dcterms:modified>
</cp:coreProperties>
</file>